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</p:sldMasterIdLst>
  <p:notesMasterIdLst>
    <p:notesMasterId r:id="rId34"/>
  </p:notesMasterIdLst>
  <p:sldIdLst>
    <p:sldId id="272" r:id="rId6"/>
    <p:sldId id="330" r:id="rId7"/>
    <p:sldId id="331" r:id="rId8"/>
    <p:sldId id="332" r:id="rId9"/>
    <p:sldId id="259" r:id="rId10"/>
    <p:sldId id="334" r:id="rId11"/>
    <p:sldId id="260" r:id="rId12"/>
    <p:sldId id="336" r:id="rId13"/>
    <p:sldId id="268" r:id="rId14"/>
    <p:sldId id="340" r:id="rId15"/>
    <p:sldId id="287" r:id="rId16"/>
    <p:sldId id="288" r:id="rId17"/>
    <p:sldId id="289" r:id="rId18"/>
    <p:sldId id="261" r:id="rId19"/>
    <p:sldId id="262" r:id="rId20"/>
    <p:sldId id="307" r:id="rId21"/>
    <p:sldId id="333" r:id="rId22"/>
    <p:sldId id="273" r:id="rId23"/>
    <p:sldId id="313" r:id="rId24"/>
    <p:sldId id="335" r:id="rId25"/>
    <p:sldId id="339" r:id="rId26"/>
    <p:sldId id="337" r:id="rId27"/>
    <p:sldId id="275" r:id="rId28"/>
    <p:sldId id="318" r:id="rId29"/>
    <p:sldId id="321" r:id="rId30"/>
    <p:sldId id="322" r:id="rId31"/>
    <p:sldId id="324" r:id="rId32"/>
    <p:sldId id="338" r:id="rId33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F0BB5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2514" y="-6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6803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6804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6805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6806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6807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6808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6809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5700" y="933450"/>
            <a:ext cx="4341813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6153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1031875" y="4624388"/>
            <a:ext cx="4595813" cy="3722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5429451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7827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9875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0613" y="933450"/>
            <a:ext cx="4484687" cy="33639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0613" y="933450"/>
            <a:ext cx="4484687" cy="33639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32137-C706-44B2-AD3A-CEFA755270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826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6F60D-6462-45A6-B048-65D989FCAC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132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6063" y="128588"/>
            <a:ext cx="2044700" cy="5973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5986463" cy="5973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1D38F-7F93-42C4-A675-1F8B53716C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386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641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03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34456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152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209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01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982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60522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5C05A-2452-4653-8D81-3683A41E12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680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77045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138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1639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7228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4482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9528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179000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288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7633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24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97EDDF-A12F-4D99-929A-5D867C5008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758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0218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79674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87784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0798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9960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6976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3739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686126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5407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588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14788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24388" y="1600200"/>
            <a:ext cx="4016375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C0A3B-42E6-4F85-A002-E459067AD8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5975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5403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4324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253067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446529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4706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7863" cy="62753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53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8140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3938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7642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43625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593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274D0-86FF-4588-B6CF-406BC8C904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0817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9995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9085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33995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494388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261377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4448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7863" cy="62753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53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91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A769C-5C87-4F66-B06E-57FB971B4C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257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381BF-E83C-4D03-9A47-C4B681DCBB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462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79C89-94B1-49FB-BB38-5284863D11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966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3C0CC-5CDB-422F-A562-B2AF52789F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706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183563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83563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087563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Arial" charset="0"/>
                <a:ea typeface="+mn-ea"/>
                <a:cs typeface="Lucida Sans Unicode" pitchFamily="32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49563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Arial" charset="0"/>
                <a:ea typeface="+mn-ea"/>
                <a:cs typeface="Lucida Sans Unicode" pitchFamily="32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087563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Arial" charset="0"/>
                <a:ea typeface="+mn-ea"/>
                <a:cs typeface="Lucida Sans Unicode" pitchFamily="32" charset="0"/>
              </a:defRPr>
            </a:lvl1pPr>
          </a:lstStyle>
          <a:p>
            <a:pPr>
              <a:defRPr/>
            </a:pPr>
            <a:fld id="{95CD5B44-5E81-47AA-B852-82A641DC3B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054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055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Lucida Sans Unicode" pitchFamily="34" charset="0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Lucida Sans Unicode" pitchFamily="34" charset="0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Lucida Sans Unicode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Lucida Sans Unicode" pitchFamily="34" charset="0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Lucida Sans Unicode" pitchFamily="34" charset="0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Lucida Sans Unicode" pitchFamily="34" charset="0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078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079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Lucida Sans Unicode" pitchFamily="34" charset="0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Lucida Sans Unicode" pitchFamily="34" charset="0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Lucida Sans Unicode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Lucida Sans Unicode" pitchFamily="34" charset="0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Lucida Sans Unicode" pitchFamily="34" charset="0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Lucida Sans Unicode" pitchFamily="34" charset="0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91450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9145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4101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4102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4103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Lucida Sans Unicode" pitchFamily="34" charset="0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Lucida Sans Unicode" pitchFamily="34" charset="0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Lucida Sans Unicode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Lucida Sans Unicode" pitchFamily="34" charset="0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Lucida Sans Unicode" pitchFamily="34" charset="0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Lucida Sans Unicode" pitchFamily="34" charset="0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91450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9145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5125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5126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5127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Lucida Sans Unicode" pitchFamily="34" charset="0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Lucida Sans Unicode" pitchFamily="34" charset="0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Lucida Sans Unicode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Lucida Sans Unicode" pitchFamily="34" charset="0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Lucida Sans Unicode" pitchFamily="34" charset="0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Lucida Sans Unicode" pitchFamily="34" charset="0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&#1089;&#1087;&#1088;&#1072;&#1074;&#1082;&#1080;%20&#1050;&#1091;&#1088;&#1082;&#1080;&#1085;&#1086;&#1081;8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&#1089;&#1087;&#1088;&#1072;&#1074;&#1082;&#1080;%20&#1050;&#1091;&#1088;&#1082;&#1080;&#1085;&#1086;&#1081;9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hyperlink" Target="&#1057;&#1073;&#1086;&#1088;&#1085;&#1080;&#1082;.pdf" TargetMode="External"/><Relationship Id="rId4" Type="http://schemas.openxmlformats.org/officeDocument/2006/relationships/hyperlink" Target="&#1089;&#1077;&#1088;&#1090;&#1080;&#1092;&#1080;&#1082;&#1072;&#1090;%20&#1082;%20&#1089;&#1083;&#1072;&#1081;&#1076;&#1091;%208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&#1089;&#1087;&#1088;&#1072;&#1074;&#1082;&#1080;%20&#1050;&#1091;&#1088;&#1082;&#1080;&#1085;&#1086;&#1081;13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hyperlink" Target="&#1043;&#1088;&#1072;&#1084;&#1086;&#1090;&#1099;%20&#1082;%20&#1089;&#1083;&#1072;&#1081;&#1076;&#1091;%2012.pd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&#1089;&#1087;&#1088;&#1072;&#1074;&#1082;&#1080;%20&#1050;&#1091;&#1088;&#1082;&#1080;&#1085;&#1086;&#1081;15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hyperlink" Target="&#1073;&#1083;&#1072;&#1075;&#1086;&#1076;&#1072;&#1088;&#1085;&#1086;&#1089;&#1090;&#1100;%20&#1089;&#1083;&#1072;&#1081;&#1076;%2014.jpg" TargetMode="External"/><Relationship Id="rId5" Type="http://schemas.openxmlformats.org/officeDocument/2006/relationships/hyperlink" Target="&#1087;&#1088;&#1086;&#1090;&#1086;&#1082;&#1086;&#1083;%20&#1089;&#1083;&#1072;&#1081;&#1076;%2014.jpg" TargetMode="External"/><Relationship Id="rId4" Type="http://schemas.openxmlformats.org/officeDocument/2006/relationships/hyperlink" Target="&#1089;&#1077;&#1088;&#1090;&#1080;&#1092;&#1080;&#1082;&#1072;&#1090;%20&#1101;&#1082;&#1089;&#1087;&#1077;&#1088;&#1090;&#1072;%2014%20&#1089;&#1083;&#1072;&#1081;&#1076;.pdf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&#1089;&#1087;&#1088;&#1072;&#1074;&#1082;&#1080;%20&#1050;&#1091;&#1088;&#1082;&#1080;&#1085;&#1086;&#1081;4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&#1089;&#1087;&#1088;&#1072;&#1074;&#1082;&#1080;%20&#1050;&#1091;&#1088;&#1082;&#1080;&#1085;&#1086;&#1081;5.jpg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360363"/>
            <a:ext cx="8208963" cy="3572693"/>
          </a:xfrm>
        </p:spPr>
        <p:txBody>
          <a:bodyPr lIns="90000" tIns="46800" rIns="90000" bIns="46800"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200" i="1" dirty="0" smtClean="0">
                <a:solidFill>
                  <a:srgbClr val="CC0000"/>
                </a:solidFill>
              </a:rPr>
              <a:t>Министерство образования</a:t>
            </a:r>
            <a:r>
              <a:rPr lang="ru-RU" altLang="ru-RU" sz="4000" i="1" dirty="0" smtClean="0">
                <a:solidFill>
                  <a:srgbClr val="CC0000"/>
                </a:solidFill>
              </a:rPr>
              <a:t> Республики Мордовия</a:t>
            </a:r>
            <a:br>
              <a:rPr lang="ru-RU" altLang="ru-RU" sz="4000" i="1" dirty="0" smtClean="0">
                <a:solidFill>
                  <a:srgbClr val="CC0000"/>
                </a:solidFill>
              </a:rPr>
            </a:br>
            <a:r>
              <a:rPr lang="ru-RU" altLang="ru-RU" sz="4000" i="1" dirty="0">
                <a:solidFill>
                  <a:srgbClr val="CC0000"/>
                </a:solidFill>
              </a:rPr>
              <a:t/>
            </a:r>
            <a:br>
              <a:rPr lang="ru-RU" altLang="ru-RU" sz="4000" i="1" dirty="0">
                <a:solidFill>
                  <a:srgbClr val="CC0000"/>
                </a:solidFill>
              </a:rPr>
            </a:br>
            <a:r>
              <a:rPr lang="ru-RU" altLang="ru-RU" sz="4000" i="1" dirty="0" smtClean="0">
                <a:solidFill>
                  <a:srgbClr val="CC0000"/>
                </a:solidFill>
              </a:rPr>
              <a:t>Портфолио</a:t>
            </a:r>
            <a:r>
              <a:rPr lang="ru-RU" altLang="ru-RU" sz="3200" i="1" dirty="0" smtClean="0">
                <a:solidFill>
                  <a:srgbClr val="000099"/>
                </a:solidFill>
              </a:rPr>
              <a:t> </a:t>
            </a:r>
            <a:r>
              <a:rPr lang="ru-RU" altLang="ru-RU" sz="2800" i="1" dirty="0" smtClean="0">
                <a:solidFill>
                  <a:srgbClr val="000099"/>
                </a:solidFill>
              </a:rPr>
              <a:t/>
            </a:r>
            <a:br>
              <a:rPr lang="ru-RU" altLang="ru-RU" sz="2800" i="1" dirty="0" smtClean="0">
                <a:solidFill>
                  <a:srgbClr val="000099"/>
                </a:solidFill>
              </a:rPr>
            </a:br>
            <a:r>
              <a:rPr lang="ru-RU" altLang="ru-RU" sz="2800" i="1" dirty="0" smtClean="0">
                <a:solidFill>
                  <a:srgbClr val="000099"/>
                </a:solidFill>
              </a:rPr>
              <a:t>Поняева Алексея Алексеевича, </a:t>
            </a:r>
            <a:br>
              <a:rPr lang="ru-RU" altLang="ru-RU" sz="2800" i="1" dirty="0" smtClean="0">
                <a:solidFill>
                  <a:srgbClr val="000099"/>
                </a:solidFill>
              </a:rPr>
            </a:br>
            <a:r>
              <a:rPr lang="ru-RU" altLang="ru-RU" sz="2800" i="1" dirty="0" smtClean="0">
                <a:solidFill>
                  <a:srgbClr val="000099"/>
                </a:solidFill>
              </a:rPr>
              <a:t>преподавателя </a:t>
            </a:r>
            <a:br>
              <a:rPr lang="ru-RU" altLang="ru-RU" sz="2800" i="1" dirty="0" smtClean="0">
                <a:solidFill>
                  <a:srgbClr val="000099"/>
                </a:solidFill>
              </a:rPr>
            </a:br>
            <a:r>
              <a:rPr lang="ru-RU" altLang="ru-RU" sz="2800" i="1" dirty="0" smtClean="0">
                <a:solidFill>
                  <a:srgbClr val="000099"/>
                </a:solidFill>
              </a:rPr>
              <a:t>ГБПОУ РМ «Кемлянский аграрный колледж»</a:t>
            </a: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467544" y="3861048"/>
            <a:ext cx="8459788" cy="2808312"/>
          </a:xfrm>
        </p:spPr>
        <p:txBody>
          <a:bodyPr lIns="90000" tIns="46800" rIns="90000" bIns="46800"/>
          <a:lstStyle/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800" b="1" dirty="0" smtClean="0">
                <a:solidFill>
                  <a:srgbClr val="B80047"/>
                </a:solidFill>
                <a:latin typeface="Times New Roman" pitchFamily="18" charset="0"/>
              </a:rPr>
              <a:t>Дата рождения: 08.02.1990 г.</a:t>
            </a:r>
          </a:p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800" b="1" dirty="0" smtClean="0">
                <a:solidFill>
                  <a:srgbClr val="B80047"/>
                </a:solidFill>
                <a:latin typeface="Times New Roman" pitchFamily="18" charset="0"/>
              </a:rPr>
              <a:t>Профессиональное образование: инженер-менеджер по специальности «Управление качеством», ФГБОУ ВПО «Мордовский государственный университет им. Н.П. Огарева», диплом № 264, дата выдачи 27.12.2013 г. </a:t>
            </a:r>
          </a:p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800" b="1" dirty="0" smtClean="0">
                <a:solidFill>
                  <a:srgbClr val="B80047"/>
                </a:solidFill>
                <a:latin typeface="Times New Roman" pitchFamily="18" charset="0"/>
              </a:rPr>
              <a:t>Преподаватель</a:t>
            </a:r>
            <a:r>
              <a:rPr lang="ru-RU" altLang="ru-RU" sz="1800" b="1" dirty="0">
                <a:solidFill>
                  <a:srgbClr val="B80047"/>
                </a:solidFill>
                <a:latin typeface="Times New Roman" pitchFamily="18" charset="0"/>
              </a:rPr>
              <a:t>:</a:t>
            </a:r>
            <a:r>
              <a:rPr lang="ru-RU" altLang="ru-RU" sz="1800" b="1" dirty="0" smtClean="0">
                <a:solidFill>
                  <a:srgbClr val="B80047"/>
                </a:solidFill>
                <a:latin typeface="Times New Roman" pitchFamily="18" charset="0"/>
              </a:rPr>
              <a:t>  Профессиональная переподготовка по программе «Преподаватель СПО», присвоена квалификация: «Преподаватель», диплом № 56417, дата выдачи 19.11.2021 г.</a:t>
            </a:r>
          </a:p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800" b="1" dirty="0" smtClean="0">
                <a:solidFill>
                  <a:srgbClr val="B80047"/>
                </a:solidFill>
                <a:latin typeface="Times New Roman" pitchFamily="18" charset="0"/>
              </a:rPr>
              <a:t>Стаж педагогической работы (по специальности): 1,5 года.</a:t>
            </a:r>
          </a:p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800" b="1" dirty="0" smtClean="0">
                <a:solidFill>
                  <a:srgbClr val="B80047"/>
                </a:solidFill>
                <a:latin typeface="Times New Roman" pitchFamily="18" charset="0"/>
              </a:rPr>
              <a:t>Стаж на государственной гражданской службе в Министерстве образования Республики Мордовия: 6 лет.</a:t>
            </a:r>
          </a:p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800" b="1" dirty="0" smtClean="0">
                <a:solidFill>
                  <a:srgbClr val="B80047"/>
                </a:solidFill>
                <a:latin typeface="Times New Roman" pitchFamily="18" charset="0"/>
              </a:rPr>
              <a:t>Общий трудовой стаж: 14 лет.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емАК\Desktop\SCAN0000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6" y="6859"/>
            <a:ext cx="4846866" cy="685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75" y="-3190"/>
            <a:ext cx="4492625" cy="6861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05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-38100"/>
            <a:ext cx="4500562" cy="652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0"/>
            <a:ext cx="4498975" cy="641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0563" cy="651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4643437" cy="651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664"/>
            <a:ext cx="4929618" cy="6831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179388"/>
            <a:ext cx="7750175" cy="1439862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0" i="1" dirty="0" smtClean="0">
                <a:solidFill>
                  <a:srgbClr val="B80047"/>
                </a:solidFill>
              </a:rPr>
              <a:t>4</a:t>
            </a:r>
            <a:r>
              <a:rPr lang="ru-RU" altLang="ru-RU" sz="2400" b="0" i="1" dirty="0" smtClean="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ru-RU" sz="2400" i="1" dirty="0" smtClean="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  <a:t> Результаты работы в качестве куратора</a:t>
            </a:r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11560" y="1916832"/>
            <a:ext cx="3960440" cy="2952328"/>
          </a:xfrm>
        </p:spPr>
        <p:txBody>
          <a:bodyPr/>
          <a:lstStyle/>
          <a:p>
            <a:pPr algn="ctr"/>
            <a:r>
              <a:rPr lang="ru-RU" altLang="ru-RU" sz="1800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Является куратором группы на протяжении всей своей профессиональной деятельности в колледже. Результаты работы имеют положительную динамику.</a:t>
            </a:r>
          </a:p>
          <a:p>
            <a:endParaRPr lang="ru-RU" altLang="ru-RU" sz="1800" i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1800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altLang="ru-RU" sz="1800" i="1" dirty="0" smtClean="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  <a:t>      	</a:t>
            </a:r>
          </a:p>
          <a:p>
            <a:r>
              <a:rPr lang="ru-RU" altLang="ru-RU" sz="1800" i="1" dirty="0" smtClean="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altLang="ru-RU" sz="1800" i="1" dirty="0" smtClean="0">
              <a:solidFill>
                <a:schemeClr val="accent2"/>
              </a:solidFill>
            </a:endParaRPr>
          </a:p>
          <a:p>
            <a:pPr algn="ctr"/>
            <a:r>
              <a:rPr lang="ru-RU" altLang="ru-RU" sz="1800" b="1" i="1" u="sng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Справка</a:t>
            </a:r>
            <a:endParaRPr lang="ru-RU" altLang="ru-RU" sz="2000" b="1" i="1" u="sng" dirty="0" smtClean="0">
              <a:solidFill>
                <a:srgbClr val="28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КемАК\Desktop\SCAN_00\SCAN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96752"/>
            <a:ext cx="4006966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158750"/>
            <a:ext cx="7759700" cy="1662113"/>
          </a:xfrm>
        </p:spPr>
        <p:txBody>
          <a:bodyPr/>
          <a:lstStyle/>
          <a:p>
            <a:pPr eaLnBrk="1">
              <a:lnSpc>
                <a:spcPct val="10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i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altLang="ru-RU" sz="2400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. Наличие публикаций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1700213"/>
            <a:ext cx="8675688" cy="3312963"/>
          </a:xfrm>
        </p:spPr>
        <p:txBody>
          <a:bodyPr anchor="ctr"/>
          <a:lstStyle/>
          <a:p>
            <a:pPr marL="679450" indent="-679450" algn="ctr" eaLnBrk="1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altLang="ru-RU" sz="1800" i="1" dirty="0" smtClean="0">
              <a:solidFill>
                <a:srgbClr val="28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9450" indent="-679450" algn="ctr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altLang="ru-RU" sz="18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Сборник «Энергетика и энергосбережение»</a:t>
            </a:r>
          </a:p>
          <a:p>
            <a:pPr marL="679450" indent="-679450" algn="ctr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1400" i="1" dirty="0" smtClean="0">
                <a:solidFill>
                  <a:schemeClr val="accent2"/>
                </a:solidFill>
              </a:rPr>
              <a:t>      </a:t>
            </a:r>
            <a:endParaRPr lang="ru-RU" altLang="ru-RU" sz="1400" i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9450" indent="-679450" algn="ctr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altLang="ru-RU" sz="18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9450" indent="-679450" algn="ctr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altLang="ru-RU" sz="18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9450" indent="-679450" algn="ctr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1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679450" indent="-679450" algn="ctr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1600" b="1" i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  <a:hlinkClick r:id="rId3" action="ppaction://hlinkfile"/>
              </a:rPr>
              <a:t>Справка </a:t>
            </a:r>
            <a:r>
              <a:rPr lang="ru-RU" altLang="ru-RU" sz="1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altLang="ru-RU" sz="1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  <a:hlinkClick r:id="rId4" action="ppaction://hlinkfile"/>
              </a:rPr>
              <a:t>Сертификат</a:t>
            </a:r>
            <a:r>
              <a:rPr lang="ru-RU" altLang="ru-RU" sz="1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altLang="ru-RU" sz="1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  <a:hlinkClick r:id="rId5" action="ppaction://hlinkfile"/>
              </a:rPr>
              <a:t>Сборник</a:t>
            </a:r>
            <a:endParaRPr lang="ru-RU" altLang="ru-RU" sz="16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79450" indent="-679450" algn="ctr" eaLnBrk="1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altLang="ru-RU" sz="1600" i="1" dirty="0" smtClean="0">
              <a:solidFill>
                <a:schemeClr val="tx1"/>
              </a:solidFill>
            </a:endParaRPr>
          </a:p>
          <a:p>
            <a:pPr marL="679450" indent="-679450" algn="ctr" eaLnBrk="1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000" i="1" dirty="0" smtClean="0">
                <a:solidFill>
                  <a:srgbClr val="99284C"/>
                </a:solidFill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емАК\Desktop\Поняев А.А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-1"/>
            <a:ext cx="4456584" cy="630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КемАК\Desktop\SCAN_00\SCAN0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22" y="5179"/>
            <a:ext cx="4466037" cy="630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КемАК\Desktop\2023-02-13_16-34-4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191"/>
            <a:ext cx="4758426" cy="673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11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-7938"/>
            <a:ext cx="7750175" cy="1812926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6. Награды и поощрения</a:t>
            </a:r>
          </a:p>
        </p:txBody>
      </p:sp>
      <p:sp>
        <p:nvSpPr>
          <p:cNvPr id="5837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55576" y="1412776"/>
            <a:ext cx="7799388" cy="3683000"/>
          </a:xfrm>
        </p:spPr>
        <p:txBody>
          <a:bodyPr/>
          <a:lstStyle/>
          <a:p>
            <a:pPr eaLnBrk="1">
              <a:lnSpc>
                <a:spcPct val="7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400" i="1" dirty="0" smtClean="0">
              <a:solidFill>
                <a:srgbClr val="280099"/>
              </a:solidFill>
            </a:endParaRPr>
          </a:p>
          <a:p>
            <a:pPr>
              <a:lnSpc>
                <a:spcPct val="7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900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endParaRPr lang="ru-RU" altLang="ru-RU" sz="2000" b="1" i="1" dirty="0" smtClean="0">
              <a:solidFill>
                <a:srgbClr val="2F0BB5"/>
              </a:solidFill>
              <a:latin typeface="Times New Roman" pitchFamily="18" charset="0"/>
            </a:endParaRPr>
          </a:p>
          <a:p>
            <a:pPr lvl="0" algn="ctr">
              <a:lnSpc>
                <a:spcPct val="73000"/>
              </a:lnSpc>
              <a:buFontTx/>
              <a:buChar char="-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i="1" dirty="0" smtClean="0">
                <a:solidFill>
                  <a:srgbClr val="2F0BB5"/>
                </a:solidFill>
                <a:latin typeface="Times New Roman" pitchFamily="18" charset="0"/>
              </a:rPr>
              <a:t>Благодарность </a:t>
            </a:r>
            <a:r>
              <a:rPr lang="ru-RU" altLang="ru-RU" sz="2000" b="1" i="1" dirty="0">
                <a:solidFill>
                  <a:srgbClr val="2F0BB5"/>
                </a:solidFill>
                <a:latin typeface="Times New Roman" pitchFamily="18" charset="0"/>
              </a:rPr>
              <a:t>от Оргкомитета Чемпионата мира по футболу </a:t>
            </a:r>
            <a:r>
              <a:rPr lang="en-US" altLang="ru-RU" sz="2000" b="1" i="1" dirty="0">
                <a:solidFill>
                  <a:srgbClr val="2F0BB5"/>
                </a:solidFill>
                <a:latin typeface="Times New Roman" pitchFamily="18" charset="0"/>
              </a:rPr>
              <a:t>Fifa 2018 </a:t>
            </a:r>
            <a:r>
              <a:rPr lang="ru-RU" altLang="ru-RU" sz="2000" b="1" i="1" dirty="0">
                <a:solidFill>
                  <a:srgbClr val="2F0BB5"/>
                </a:solidFill>
                <a:latin typeface="Times New Roman" pitchFamily="18" charset="0"/>
              </a:rPr>
              <a:t>в </a:t>
            </a:r>
            <a:r>
              <a:rPr lang="ru-RU" altLang="ru-RU" sz="2000" b="1" i="1" dirty="0" smtClean="0">
                <a:solidFill>
                  <a:srgbClr val="2F0BB5"/>
                </a:solidFill>
                <a:latin typeface="Times New Roman" pitchFamily="18" charset="0"/>
              </a:rPr>
              <a:t>России      </a:t>
            </a:r>
          </a:p>
          <a:p>
            <a:pPr algn="ctr">
              <a:lnSpc>
                <a:spcPct val="73000"/>
              </a:lnSpc>
              <a:buFontTx/>
              <a:buChar char="-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i="1" dirty="0" smtClean="0">
                <a:solidFill>
                  <a:srgbClr val="2F0BB5"/>
                </a:solidFill>
                <a:latin typeface="Times New Roman" pitchFamily="18" charset="0"/>
              </a:rPr>
              <a:t>Почетная грамота Министерства образования Республики Мордовия, 2019 г.</a:t>
            </a:r>
          </a:p>
          <a:p>
            <a:pPr algn="ctr">
              <a:lnSpc>
                <a:spcPct val="73000"/>
              </a:lnSpc>
              <a:buFontTx/>
              <a:buChar char="-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i="1" dirty="0" smtClean="0">
                <a:solidFill>
                  <a:srgbClr val="2F0BB5"/>
                </a:solidFill>
                <a:latin typeface="Times New Roman" pitchFamily="18" charset="0"/>
                <a:cs typeface="Times New Roman" pitchFamily="18" charset="0"/>
              </a:rPr>
              <a:t>-Благодарность Президента Российской Федерации В.В. Путина за значительный вклад в подготовку и проведение чемпионата мира  по футболу </a:t>
            </a:r>
            <a:r>
              <a:rPr lang="en-US" altLang="ru-RU" sz="2000" b="1" i="1" dirty="0" smtClean="0">
                <a:solidFill>
                  <a:srgbClr val="2F0BB5"/>
                </a:solidFill>
                <a:latin typeface="Times New Roman" pitchFamily="18" charset="0"/>
                <a:cs typeface="Times New Roman" pitchFamily="18" charset="0"/>
              </a:rPr>
              <a:t>Fifa 2018 </a:t>
            </a:r>
            <a:r>
              <a:rPr lang="ru-RU" altLang="ru-RU" sz="2000" b="1" i="1" dirty="0" smtClean="0">
                <a:solidFill>
                  <a:srgbClr val="2F0BB5"/>
                </a:solidFill>
                <a:latin typeface="Times New Roman" pitchFamily="18" charset="0"/>
                <a:cs typeface="Times New Roman" pitchFamily="18" charset="0"/>
              </a:rPr>
              <a:t>года, 2018 г.</a:t>
            </a:r>
            <a:endParaRPr lang="ru-RU" altLang="ru-RU" sz="2000" b="1" i="1" dirty="0">
              <a:solidFill>
                <a:srgbClr val="2F0BB5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73000"/>
              </a:lnSpc>
              <a:buFontTx/>
              <a:buChar char="-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i="1" dirty="0" smtClean="0">
                <a:solidFill>
                  <a:srgbClr val="2F0BB5"/>
                </a:solidFill>
                <a:latin typeface="Times New Roman" pitchFamily="18" charset="0"/>
                <a:cs typeface="Times New Roman" pitchFamily="18" charset="0"/>
              </a:rPr>
              <a:t>Благодарность от ГБПОУ РМ «Ковылкинский аграрно-строительный колледж», 2022 г.</a:t>
            </a:r>
          </a:p>
          <a:p>
            <a:pPr algn="ctr">
              <a:lnSpc>
                <a:spcPct val="73000"/>
              </a:lnSpc>
              <a:buFontTx/>
              <a:buChar char="-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i="1" dirty="0" smtClean="0">
                <a:solidFill>
                  <a:srgbClr val="2F0BB5"/>
                </a:solidFill>
                <a:latin typeface="Times New Roman" pitchFamily="18" charset="0"/>
                <a:cs typeface="Times New Roman" pitchFamily="18" charset="0"/>
              </a:rPr>
              <a:t>Благодарность за подготовку студента и организацию Республиканской олимпиады профессионального мастерства обучающихся ПОО Республики Мордовия, 2022 г.</a:t>
            </a:r>
            <a:r>
              <a:rPr lang="ru-RU" altLang="ru-RU" sz="2000" i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eaLnBrk="1">
              <a:lnSpc>
                <a:spcPct val="7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i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i="1" dirty="0" smtClean="0"/>
              <a:t>    </a:t>
            </a:r>
            <a:r>
              <a:rPr lang="ru-RU" alt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Справка</a:t>
            </a:r>
            <a:r>
              <a:rPr lang="ru-RU" alt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  </a:t>
            </a:r>
            <a:r>
              <a:rPr lang="ru-RU" altLang="ru-RU" sz="1800" i="1" dirty="0" smtClean="0"/>
              <a:t>                       </a:t>
            </a:r>
            <a:r>
              <a:rPr lang="ru-RU" altLang="ru-RU" sz="1800" b="1" i="1" dirty="0" smtClean="0">
                <a:latin typeface="Times New Roman" pitchFamily="18" charset="0"/>
                <a:cs typeface="Times New Roman" pitchFamily="18" charset="0"/>
                <a:hlinkClick r:id="rId4" action="ppaction://hlinkfile"/>
              </a:rPr>
              <a:t>Грамоты</a:t>
            </a:r>
            <a:endParaRPr lang="ru-RU" alt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>
              <a:lnSpc>
                <a:spcPct val="7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000" i="1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>
              <a:lnSpc>
                <a:spcPct val="7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000" i="1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>
              <a:lnSpc>
                <a:spcPct val="7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0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>
              <a:lnSpc>
                <a:spcPct val="7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0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lnSpc>
                <a:spcPct val="7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0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lnSpc>
                <a:spcPct val="7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емАК\Desktop\SCAN_00\SCAN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8727" cy="686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КемАК\Desktop\Грамоты_page-0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" r="6996"/>
          <a:stretch/>
        </p:blipFill>
        <p:spPr bwMode="auto">
          <a:xfrm rot="10800000">
            <a:off x="4858727" y="-6663"/>
            <a:ext cx="4265605" cy="686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2"/>
          <p:cNvSpPr>
            <a:spLocks noChangeArrowheads="1"/>
          </p:cNvSpPr>
          <p:nvPr/>
        </p:nvSpPr>
        <p:spPr bwMode="auto">
          <a:xfrm>
            <a:off x="263358" y="404664"/>
            <a:ext cx="8785225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5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Представление педагогического опыта преподавателя</a:t>
            </a:r>
            <a:endParaRPr lang="ru-RU" altLang="ru-RU" sz="1500" dirty="0">
              <a:solidFill>
                <a:schemeClr val="tx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altLang="ru-RU" sz="15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общепрофессиональных дисциплин и профессиональных модулей</a:t>
            </a:r>
            <a:endParaRPr lang="ru-RU" altLang="ru-RU" sz="1500" dirty="0">
              <a:solidFill>
                <a:schemeClr val="tx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altLang="ru-RU" sz="15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ГБПОУ РМ «Кемлянский аграрный колледж»</a:t>
            </a:r>
            <a:endParaRPr lang="ru-RU" altLang="ru-RU" sz="1500" dirty="0">
              <a:solidFill>
                <a:schemeClr val="tx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altLang="ru-RU" sz="15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Поняева Алексея Алексеевича</a:t>
            </a:r>
            <a:endParaRPr lang="ru-RU" altLang="ru-RU" sz="1500" dirty="0">
              <a:solidFill>
                <a:schemeClr val="tx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60069" y="169328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«Чтобы быть хорошим преподавателем, нужно любить то, что преподаешь, и любить тех, кому преподаешь». </a:t>
            </a:r>
            <a:b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</a:b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ru-RU" b="1" i="1" dirty="0" smtClean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                                                  </a:t>
            </a:r>
            <a:r>
              <a:rPr lang="ru-RU" i="1" dirty="0" smtClean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В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. Ключевский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893613"/>
            <a:ext cx="8424936" cy="3252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15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Мой опыт и педагогическая позиция формировались под воздействием многих факторов: общение с коллегами,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студентами,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их родителями; постоянное совершенствование собственных знаний и умений в профессиональной сфере. В моем представлении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преподавателя -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это ясная, строгая система взглядов на особенности, задачи и цели своей профессии, система методов и приемов обучения детей. Моя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преподавательская деятельность –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это все то, что входит в мою профессиональную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работу.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А это мое понимание и отношение к цели, объекту, субъекту и средствам педагогической деятельности. На первое место в моей педагогической деятельности я ставлю цель и определяю ее как всестороннее развитие личности учащихся и, конечно же, самого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преподавателя</a:t>
            </a:r>
            <a:r>
              <a:rPr lang="ru-RU" sz="1200" dirty="0" smtClean="0">
                <a:solidFill>
                  <a:srgbClr val="000000"/>
                </a:solidFill>
                <a:latin typeface="OpenSans"/>
                <a:ea typeface="Times New Roman"/>
                <a:cs typeface="Times New Roman"/>
              </a:rPr>
              <a:t>.</a:t>
            </a:r>
            <a:endParaRPr lang="ru-RU" sz="1400" dirty="0"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емАК\Desktop\SCAN0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7" y="0"/>
            <a:ext cx="4878665" cy="689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247" y="-1"/>
            <a:ext cx="4391753" cy="6892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75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3862"/>
            <a:ext cx="4776264" cy="6844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81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емАК\Desktop\SCAN_00\Грамот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0" y="-1143002"/>
            <a:ext cx="6858001" cy="914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56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-7938"/>
            <a:ext cx="7750175" cy="1812926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7. Экспертная деятельность</a:t>
            </a:r>
          </a:p>
        </p:txBody>
      </p:sp>
      <p:sp>
        <p:nvSpPr>
          <p:cNvPr id="6553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2625" y="1906588"/>
            <a:ext cx="7799388" cy="3683000"/>
          </a:xfrm>
        </p:spPr>
        <p:txBody>
          <a:bodyPr/>
          <a:lstStyle/>
          <a:p>
            <a:pPr eaLnBrk="1">
              <a:lnSpc>
                <a:spcPct val="7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400" i="1" dirty="0" smtClean="0">
              <a:solidFill>
                <a:srgbClr val="280099"/>
              </a:solidFill>
            </a:endParaRPr>
          </a:p>
          <a:p>
            <a:pPr>
              <a:lnSpc>
                <a:spcPct val="7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900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pPr algn="ctr">
              <a:lnSpc>
                <a:spcPct val="7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i="1" dirty="0" smtClean="0">
                <a:solidFill>
                  <a:srgbClr val="2F0BB5"/>
                </a:solidFill>
                <a:latin typeface="Times New Roman" pitchFamily="18" charset="0"/>
              </a:rPr>
              <a:t>        </a:t>
            </a:r>
            <a:r>
              <a:rPr lang="ru-RU" altLang="ru-RU" sz="2000" b="1" i="1" dirty="0" err="1" smtClean="0">
                <a:solidFill>
                  <a:srgbClr val="2F0BB5"/>
                </a:solidFill>
                <a:latin typeface="Times New Roman" pitchFamily="18" charset="0"/>
                <a:cs typeface="Times New Roman" pitchFamily="18" charset="0"/>
              </a:rPr>
              <a:t>Внутриколледжский</a:t>
            </a:r>
            <a:r>
              <a:rPr lang="ru-RU" altLang="ru-RU" sz="2000" b="1" i="1" dirty="0" smtClean="0">
                <a:solidFill>
                  <a:srgbClr val="2F0BB5"/>
                </a:solidFill>
                <a:latin typeface="Times New Roman" pitchFamily="18" charset="0"/>
                <a:cs typeface="Times New Roman" pitchFamily="18" charset="0"/>
              </a:rPr>
              <a:t>  Чемпионат  «Молодые профессионалы», 2021г.;</a:t>
            </a:r>
          </a:p>
          <a:p>
            <a:pPr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i="1" dirty="0" smtClean="0">
                <a:solidFill>
                  <a:srgbClr val="2F0BB5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ru-RU" sz="2000" b="1" i="1" dirty="0" smtClean="0">
                <a:solidFill>
                  <a:srgbClr val="2F0BB5"/>
                </a:solidFill>
                <a:latin typeface="Times New Roman" pitchFamily="18" charset="0"/>
                <a:cs typeface="Times New Roman" pitchFamily="18" charset="0"/>
              </a:rPr>
              <a:t>IX </a:t>
            </a:r>
            <a:r>
              <a:rPr lang="ru-RU" altLang="ru-RU" sz="2000" b="1" i="1" dirty="0" smtClean="0">
                <a:solidFill>
                  <a:srgbClr val="2F0BB5"/>
                </a:solidFill>
                <a:latin typeface="Times New Roman" pitchFamily="18" charset="0"/>
                <a:cs typeface="Times New Roman" pitchFamily="18" charset="0"/>
              </a:rPr>
              <a:t>Региональный  Чемпионат «Молодые профессионалы» , 2021г.;</a:t>
            </a:r>
          </a:p>
          <a:p>
            <a:pPr lvl="0" algn="ctr">
              <a:lnSpc>
                <a:spcPct val="7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i="1" dirty="0" smtClean="0">
                <a:solidFill>
                  <a:srgbClr val="2F0BB5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altLang="ru-RU" sz="2000" b="1" i="1" dirty="0" err="1" smtClean="0">
                <a:solidFill>
                  <a:srgbClr val="2F0BB5"/>
                </a:solidFill>
                <a:latin typeface="Times New Roman" pitchFamily="18" charset="0"/>
                <a:cs typeface="Times New Roman" pitchFamily="18" charset="0"/>
              </a:rPr>
              <a:t>Внутриколледжский</a:t>
            </a:r>
            <a:r>
              <a:rPr lang="ru-RU" altLang="ru-RU" sz="2000" b="1" i="1" dirty="0" smtClean="0">
                <a:solidFill>
                  <a:srgbClr val="2F0BB5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2000" b="1" i="1" dirty="0">
                <a:solidFill>
                  <a:srgbClr val="2F0BB5"/>
                </a:solidFill>
                <a:latin typeface="Times New Roman" pitchFamily="18" charset="0"/>
                <a:cs typeface="Times New Roman" pitchFamily="18" charset="0"/>
              </a:rPr>
              <a:t>Чемпионат  «Молодые профессионалы», </a:t>
            </a:r>
            <a:r>
              <a:rPr lang="ru-RU" altLang="ru-RU" sz="2000" b="1" i="1" dirty="0" smtClean="0">
                <a:solidFill>
                  <a:srgbClr val="2F0BB5"/>
                </a:solidFill>
                <a:latin typeface="Times New Roman" pitchFamily="18" charset="0"/>
                <a:cs typeface="Times New Roman" pitchFamily="18" charset="0"/>
              </a:rPr>
              <a:t>2022г.;</a:t>
            </a:r>
          </a:p>
          <a:p>
            <a:pPr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i="1" dirty="0" smtClean="0">
                <a:solidFill>
                  <a:srgbClr val="2F0BB5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ru-RU" sz="2000" b="1" i="1" dirty="0" smtClean="0">
                <a:solidFill>
                  <a:srgbClr val="2F0BB5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ru-RU" altLang="ru-RU" sz="2000" b="1" i="1" dirty="0" smtClean="0">
                <a:solidFill>
                  <a:srgbClr val="2F0BB5"/>
                </a:solidFill>
                <a:latin typeface="Times New Roman" pitchFamily="18" charset="0"/>
                <a:cs typeface="Times New Roman" pitchFamily="18" charset="0"/>
              </a:rPr>
              <a:t>Региональный  Чемпионат «Молодые профессионалы» , 2022г.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i="1" dirty="0" smtClean="0">
                <a:solidFill>
                  <a:srgbClr val="2F0BB5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eaLnBrk="1">
              <a:lnSpc>
                <a:spcPct val="7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i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i="1" dirty="0" smtClean="0"/>
              <a:t>   </a:t>
            </a:r>
            <a:r>
              <a:rPr lang="ru-RU" altLang="ru-RU" sz="2000" b="1" i="1" dirty="0" smtClean="0">
                <a:solidFill>
                  <a:srgbClr val="2F0BB5"/>
                </a:solidFill>
                <a:latin typeface="Times New Roman" pitchFamily="18" charset="0"/>
                <a:cs typeface="Times New Roman" pitchFamily="18" charset="0"/>
                <a:hlinkClick r:id="rId3" action="ppaction://hlinkfile"/>
              </a:rPr>
              <a:t>Справка</a:t>
            </a:r>
            <a:r>
              <a:rPr lang="ru-RU" altLang="ru-RU" sz="2000" b="1" i="1" dirty="0" smtClean="0">
                <a:solidFill>
                  <a:srgbClr val="2F0BB5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altLang="ru-RU" sz="2000" b="1" i="1" dirty="0" smtClean="0">
                <a:solidFill>
                  <a:srgbClr val="2F0BB5"/>
                </a:solidFill>
                <a:latin typeface="Times New Roman" pitchFamily="18" charset="0"/>
                <a:cs typeface="Times New Roman" pitchFamily="18" charset="0"/>
                <a:hlinkClick r:id="rId4" action="ppaction://hlinkfile"/>
              </a:rPr>
              <a:t>Сертификат</a:t>
            </a:r>
            <a:r>
              <a:rPr lang="ru-RU" altLang="ru-RU" sz="2000" b="1" i="1" dirty="0" smtClean="0">
                <a:solidFill>
                  <a:srgbClr val="2F0BB5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altLang="ru-RU" sz="2000" b="1" i="1" dirty="0" smtClean="0">
                <a:solidFill>
                  <a:srgbClr val="2F0BB5"/>
                </a:solidFill>
                <a:latin typeface="Times New Roman" pitchFamily="18" charset="0"/>
                <a:cs typeface="Times New Roman" pitchFamily="18" charset="0"/>
                <a:hlinkClick r:id="rId5" action="ppaction://hlinkfile"/>
              </a:rPr>
              <a:t>Протокол</a:t>
            </a:r>
            <a:r>
              <a:rPr lang="ru-RU" altLang="ru-RU" sz="2000" b="1" i="1" dirty="0" smtClean="0">
                <a:solidFill>
                  <a:srgbClr val="2F0BB5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altLang="ru-RU" sz="2000" b="1" i="1" dirty="0" smtClean="0">
                <a:solidFill>
                  <a:srgbClr val="2F0BB5"/>
                </a:solidFill>
                <a:latin typeface="Times New Roman" pitchFamily="18" charset="0"/>
                <a:cs typeface="Times New Roman" pitchFamily="18" charset="0"/>
                <a:hlinkClick r:id="rId6" action="ppaction://hlinkfile"/>
              </a:rPr>
              <a:t>Благодарность</a:t>
            </a:r>
            <a:endParaRPr lang="ru-RU" altLang="ru-RU" sz="2000" dirty="0" smtClean="0">
              <a:solidFill>
                <a:srgbClr val="2F0BB5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lnSpc>
                <a:spcPct val="7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000" i="1" dirty="0" smtClean="0">
              <a:solidFill>
                <a:srgbClr val="2F0BB5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lnSpc>
                <a:spcPct val="7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000" i="1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lnSpc>
                <a:spcPct val="7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lnSpc>
                <a:spcPct val="7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lnSpc>
                <a:spcPct val="7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0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lnSpc>
                <a:spcPct val="7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КемАК\Desktop\SCAN_00\SCAN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0"/>
            <a:ext cx="4854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КемАК\Desktop\SCAN_00\SCAN0001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-22148"/>
            <a:ext cx="4869689" cy="688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КемАК\Desktop\0000108835 Поняев Алексей Алексеевич_page-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8235872" cy="582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КемАК\Desktop\SCAN_00\SCAN0002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926" y="24334"/>
            <a:ext cx="4500074" cy="635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КемАК\Desktop\SCAN00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6" y="24334"/>
            <a:ext cx="4595300" cy="649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0" y="-30163"/>
            <a:ext cx="4902200" cy="692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456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352928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just">
              <a:lnSpc>
                <a:spcPct val="115000"/>
              </a:lnSpc>
              <a:spcAft>
                <a:spcPts val="1015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Самым важным принципом взаимодействия со студентами, я считаю принцип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сотрудничества и понимания: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не навязывать подростку единственно верное решение той или иной ситуации, а дать возможность самому пробовать, находясь не «над ним», а «рядом с ним».</a:t>
            </a:r>
            <a:endParaRPr lang="ru-RU" sz="1400" dirty="0">
              <a:solidFill>
                <a:srgbClr val="FFFFFF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9612" y="1373510"/>
            <a:ext cx="83588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Главной целью моей педагогической концепции является развитие ценностного, познавательного и коммуникативного потенциала личности каждого учащегося.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7376" y="2204864"/>
            <a:ext cx="83529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Мною на занятиях используются традиционные образовательные технологии, предполагающие прямую трансляцию знаний от преподавателя к студенту на основе объяснительно-иллюстративных методов обучения: лекции, практические занятия; информационно-коммуникационные образовательные технологии, основанные на применении специализированных программных сред и технических средств работы с информацией: Интернет; электронные презентаций, мультимедийные учебные пособий;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организация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образовательного процесса, основанная на реконструкции моделей поведения в рамках предложенных сценарных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условий.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9612" y="4653136"/>
            <a:ext cx="83588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В своей работе я отвожу особое место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современным инновациям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в образовательном процессе.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9612" y="5229200"/>
            <a:ext cx="83706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Современное образование должно давать не только знания, но и формировать личность, способную выжить в ситуации социальной неопределенности, принимать решения и, что немаловажно, нести ответственность за них, вступать в диалог и сотрудничество. Сегодня нужны компетентные, нравственные, предприимчивые, молодые люди, имеющие активную жизненную позицию, 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332656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лидерские качества, обладающие гибким мышлением, готовые к международному сотрудничеству. Поэтому моя задача – всемерно способствовать их образованию и воспитанию при помощи четко выстроенной системы инновационных педагогических технологий.</a:t>
            </a:r>
            <a:endParaRPr lang="ru-RU" sz="1600" dirty="0">
              <a:solidFill>
                <a:srgbClr val="FFFFFF"/>
              </a:solidFill>
              <a:latin typeface="Times New Roman"/>
              <a:ea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628507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i="1" u="sng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Все мои на данный момент личные </a:t>
            </a:r>
            <a:r>
              <a:rPr lang="ru-RU" i="1" u="sng" dirty="0">
                <a:solidFill>
                  <a:srgbClr val="000000"/>
                </a:solidFill>
                <a:latin typeface="Times New Roman"/>
                <a:ea typeface="Times New Roman"/>
              </a:rPr>
              <a:t>достижения представлены в портфолио.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026" name="Picture 2" descr="C:\Users\КемАК\Desktop\SCAN_00\SCAN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97839"/>
            <a:ext cx="3363022" cy="475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7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84138"/>
            <a:ext cx="8367712" cy="1535112"/>
          </a:xfrm>
          <a:solidFill>
            <a:srgbClr val="CCCCFF"/>
          </a:solidFill>
        </p:spPr>
        <p:txBody>
          <a:bodyPr lIns="90000" tIns="46800" rIns="90000" bIns="46800"/>
          <a:lstStyle/>
          <a:p>
            <a:pPr eaLnBrk="1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i="1" dirty="0">
                <a:solidFill>
                  <a:srgbClr val="A50021"/>
                </a:solidFill>
                <a:latin typeface="Times New Roman" pitchFamily="18" charset="0"/>
              </a:rPr>
              <a:t>1</a:t>
            </a:r>
            <a:r>
              <a:rPr lang="ru-RU" altLang="ru-RU" sz="2400" i="1" dirty="0" smtClean="0">
                <a:solidFill>
                  <a:srgbClr val="A50021"/>
                </a:solidFill>
                <a:latin typeface="Times New Roman" pitchFamily="18" charset="0"/>
              </a:rPr>
              <a:t>.</a:t>
            </a:r>
            <a:r>
              <a:rPr lang="ru-RU" altLang="ru-RU" sz="3200" i="1" dirty="0" smtClean="0">
                <a:solidFill>
                  <a:srgbClr val="A50021"/>
                </a:solidFill>
                <a:latin typeface="Times New Roman" pitchFamily="18" charset="0"/>
              </a:rPr>
              <a:t> </a:t>
            </a:r>
            <a:r>
              <a:rPr lang="ru-RU" altLang="ru-RU" sz="2400" i="1" dirty="0" smtClean="0">
                <a:solidFill>
                  <a:srgbClr val="A50021"/>
                </a:solidFill>
                <a:latin typeface="Times New Roman" pitchFamily="18" charset="0"/>
              </a:rPr>
              <a:t>Стабильные положительные результаты (положительная динамика) освоения обучающимися образовательных программ по итогам мониторингов, проводимых организацией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39750" y="1773238"/>
            <a:ext cx="8424863" cy="4895850"/>
          </a:xfrm>
        </p:spPr>
        <p:txBody>
          <a:bodyPr lIns="90000" tIns="46800" rIns="90000" bIns="46800" anchor="t"/>
          <a:lstStyle/>
          <a:p>
            <a:pPr algn="ctr"/>
            <a:endParaRPr lang="ru-RU" altLang="ru-RU" sz="1800" i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800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Результативность учебной деятельности за  период 2021-2022 г. и начало 2023 г. имеет положительную динамику:</a:t>
            </a:r>
          </a:p>
          <a:p>
            <a:pPr algn="ctr"/>
            <a:endParaRPr lang="ru-RU" altLang="ru-RU" sz="1800" i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600" i="1" dirty="0" smtClean="0">
                <a:solidFill>
                  <a:srgbClr val="2F0BB5"/>
                </a:solidFill>
                <a:latin typeface="Times New Roman" pitchFamily="18" charset="0"/>
              </a:rPr>
              <a:t>            2021 -2022 </a:t>
            </a:r>
            <a:r>
              <a:rPr lang="ru-RU" altLang="ru-RU" sz="1600" i="1" dirty="0" err="1" smtClean="0">
                <a:solidFill>
                  <a:srgbClr val="2F0BB5"/>
                </a:solidFill>
                <a:latin typeface="Times New Roman" pitchFamily="18" charset="0"/>
              </a:rPr>
              <a:t>уч.год</a:t>
            </a:r>
            <a:r>
              <a:rPr lang="ru-RU" altLang="ru-RU" sz="1600" i="1" dirty="0" smtClean="0">
                <a:solidFill>
                  <a:srgbClr val="2F0BB5"/>
                </a:solidFill>
                <a:latin typeface="Times New Roman" pitchFamily="18" charset="0"/>
              </a:rPr>
              <a:t> – 67,1%</a:t>
            </a:r>
          </a:p>
          <a:p>
            <a:pPr algn="ctr"/>
            <a:r>
              <a:rPr lang="ru-RU" altLang="ru-RU" sz="1600" i="1" dirty="0" smtClean="0">
                <a:solidFill>
                  <a:srgbClr val="2F0BB5"/>
                </a:solidFill>
                <a:latin typeface="Times New Roman" pitchFamily="18" charset="0"/>
              </a:rPr>
              <a:t>            2022-2023 </a:t>
            </a:r>
            <a:r>
              <a:rPr lang="ru-RU" altLang="ru-RU" sz="1600" i="1" dirty="0" err="1" smtClean="0">
                <a:solidFill>
                  <a:srgbClr val="2F0BB5"/>
                </a:solidFill>
                <a:latin typeface="Times New Roman" pitchFamily="18" charset="0"/>
              </a:rPr>
              <a:t>уч.год</a:t>
            </a:r>
            <a:r>
              <a:rPr lang="ru-RU" altLang="ru-RU" sz="1600" i="1" dirty="0" smtClean="0">
                <a:solidFill>
                  <a:srgbClr val="2F0BB5"/>
                </a:solidFill>
                <a:latin typeface="Times New Roman" pitchFamily="18" charset="0"/>
              </a:rPr>
              <a:t> – 72,8%</a:t>
            </a:r>
          </a:p>
          <a:p>
            <a:pPr algn="ctr"/>
            <a:endParaRPr lang="ru-RU" altLang="ru-RU" sz="1700" i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1800" b="1" i="1" u="sng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800" b="1" i="1" u="sng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Справка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емАК\Desktop\SCAN_00\SCAN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4194"/>
            <a:ext cx="4851043" cy="685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21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184150"/>
            <a:ext cx="7748588" cy="1435100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i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sz="2400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. Стабильные положительные результаты освоения обучающимися образовательных программ по итогам внешнего мониторинга системы образования (%)</a:t>
            </a: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1916113"/>
            <a:ext cx="7797800" cy="4514850"/>
          </a:xfrm>
        </p:spPr>
        <p:txBody>
          <a:bodyPr/>
          <a:lstStyle/>
          <a:p>
            <a:r>
              <a:rPr lang="ru-RU" altLang="ru-RU" sz="2000" i="1" dirty="0" smtClean="0">
                <a:solidFill>
                  <a:schemeClr val="accent2"/>
                </a:solidFill>
              </a:rPr>
              <a:t>         </a:t>
            </a:r>
          </a:p>
          <a:p>
            <a:pPr algn="ctr"/>
            <a:r>
              <a:rPr lang="ru-RU" altLang="ru-RU" sz="2000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Качество знаний обучающихся по преподаваемым им дисциплинам   и модулям по результатам внешнего мониторинга в период  2021 – 2022 г. и начало 2023 г. составляет выше 70%.</a:t>
            </a:r>
            <a:endParaRPr lang="ru-RU" altLang="ru-RU" sz="2000" i="1" dirty="0" smtClean="0">
              <a:solidFill>
                <a:schemeClr val="accent2"/>
              </a:solidFill>
            </a:endParaRPr>
          </a:p>
          <a:p>
            <a:r>
              <a:rPr lang="ru-RU" altLang="ru-RU" sz="2000" dirty="0" smtClean="0"/>
              <a:t> </a:t>
            </a:r>
          </a:p>
          <a:p>
            <a:r>
              <a:rPr lang="ru-RU" altLang="ru-RU" sz="2000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pPr algn="just"/>
            <a:endParaRPr lang="ru-RU" altLang="ru-RU" sz="2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ru-RU" sz="1800" b="1" i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  <a:hlinkClick r:id="rId3" action="ppaction://hlinkfile"/>
              </a:rPr>
              <a:t>Справка</a:t>
            </a:r>
            <a:endParaRPr lang="ru-RU" altLang="ru-RU" sz="1800" b="1" i="1" u="sng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емАК\Desktop\SCAN0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0"/>
            <a:ext cx="4854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59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611188" y="0"/>
            <a:ext cx="7789862" cy="1700213"/>
          </a:xfrm>
        </p:spPr>
        <p:txBody>
          <a:bodyPr/>
          <a:lstStyle/>
          <a:p>
            <a:r>
              <a:rPr lang="ru-RU" altLang="ru-RU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altLang="ru-RU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Результаты участия обучающихся в мероприятиях различных уровней по учебной деятельности профессиональной направленности</a:t>
            </a:r>
          </a:p>
        </p:txBody>
      </p:sp>
      <p:sp>
        <p:nvSpPr>
          <p:cNvPr id="11267" name="Содержимое 2"/>
          <p:cNvSpPr>
            <a:spLocks noGrp="1"/>
          </p:cNvSpPr>
          <p:nvPr>
            <p:ph idx="1"/>
          </p:nvPr>
        </p:nvSpPr>
        <p:spPr>
          <a:xfrm>
            <a:off x="684213" y="1916113"/>
            <a:ext cx="7789862" cy="4506912"/>
          </a:xfrm>
        </p:spPr>
        <p:txBody>
          <a:bodyPr/>
          <a:lstStyle/>
          <a:p>
            <a:pPr marL="0" indent="0" algn="ctr"/>
            <a:r>
              <a:rPr lang="ru-RU" altLang="ru-RU" sz="18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ru-RU" sz="18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IX </a:t>
            </a:r>
            <a:r>
              <a:rPr lang="ru-RU" altLang="ru-RU" sz="18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 Чемпионат «Молодые профессионалы» 1  место -    </a:t>
            </a:r>
            <a:r>
              <a:rPr lang="ru-RU" altLang="ru-RU" sz="1800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Сенгаев</a:t>
            </a:r>
            <a:r>
              <a:rPr lang="ru-RU" altLang="ru-RU" sz="18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Иван, 2021 г.;</a:t>
            </a:r>
          </a:p>
          <a:p>
            <a:pPr marL="0" lvl="0" indent="0" algn="ctr"/>
            <a:r>
              <a:rPr lang="ru-RU" altLang="ru-RU" sz="1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18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Республиканская </a:t>
            </a:r>
            <a:r>
              <a:rPr lang="ru-RU" altLang="ru-RU" sz="1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 профессионального мастерства «Эксплуатация сельскохозяйственных машин</a:t>
            </a:r>
            <a:r>
              <a:rPr lang="ru-RU" altLang="ru-RU" sz="18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1 место – </a:t>
            </a:r>
          </a:p>
          <a:p>
            <a:pPr marL="0" lvl="0" indent="0" algn="ctr"/>
            <a:r>
              <a:rPr lang="ru-RU" altLang="ru-RU" sz="1800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Попов Антон, 2022 г.;</a:t>
            </a:r>
            <a:endParaRPr lang="ru-RU" altLang="ru-RU" sz="1800" i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18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ru-RU" sz="18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ru-RU" altLang="ru-RU" sz="18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 Чемпионат «Молодые профессионалы» 1  место -  Муромцев Максим, 2022 г.</a:t>
            </a:r>
          </a:p>
          <a:p>
            <a:pPr algn="ctr"/>
            <a:endParaRPr lang="ru-RU" altLang="ru-RU" sz="2000" dirty="0" smtClean="0"/>
          </a:p>
          <a:p>
            <a:pPr algn="ctr"/>
            <a:r>
              <a:rPr lang="ru-RU" altLang="ru-RU" sz="2000" dirty="0" smtClean="0"/>
              <a:t> </a:t>
            </a:r>
            <a:endParaRPr lang="ru-RU" altLang="ru-RU" sz="2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ru-RU" sz="1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  <a:hlinkClick r:id="rId2" action="ppaction://hlinkfile"/>
              </a:rPr>
              <a:t>Справка</a:t>
            </a:r>
            <a:r>
              <a:rPr lang="ru-RU" altLang="ru-RU" sz="1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altLang="ru-RU" sz="1800" b="1" i="1" u="sng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Приказ</a:t>
            </a:r>
            <a:endParaRPr lang="ru-RU" altLang="ru-RU" sz="1800" i="1" u="sng" dirty="0" smtClean="0">
              <a:solidFill>
                <a:schemeClr val="accent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S Gothic"/>
        <a:cs typeface="MS Gothic"/>
      </a:majorFont>
      <a:minorFont>
        <a:latin typeface="Arial"/>
        <a:ea typeface="MS Gothic"/>
        <a:cs typeface="MS Gothic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Тема Office">
  <a:themeElements>
    <a:clrScheme name="Другая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2D2DB9"/>
      </a:hlink>
      <a:folHlink>
        <a:srgbClr val="2D2DB9"/>
      </a:folHlink>
    </a:clrScheme>
    <a:fontScheme name="Тема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1871</TotalTime>
  <Words>812</Words>
  <Application>Microsoft Office PowerPoint</Application>
  <PresentationFormat>Экран (4:3)</PresentationFormat>
  <Paragraphs>92</Paragraphs>
  <Slides>28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Тема Office</vt:lpstr>
      <vt:lpstr>1_Тема Office</vt:lpstr>
      <vt:lpstr>2_Тема Office</vt:lpstr>
      <vt:lpstr>3_Тема Office</vt:lpstr>
      <vt:lpstr>4_Тема Office</vt:lpstr>
      <vt:lpstr>Министерство образования Республики Мордовия  Портфолио  Поняева Алексея Алексеевича,  преподавателя  ГБПОУ РМ «Кемлянский аграрный колледж»</vt:lpstr>
      <vt:lpstr>Презентация PowerPoint</vt:lpstr>
      <vt:lpstr>Презентация PowerPoint</vt:lpstr>
      <vt:lpstr>Презентация PowerPoint</vt:lpstr>
      <vt:lpstr>1. Стабильные положительные результаты (положительная динамика) освоения обучающимися образовательных программ по итогам мониторингов, проводимых организацией</vt:lpstr>
      <vt:lpstr>Презентация PowerPoint</vt:lpstr>
      <vt:lpstr>2. Стабильные положительные результаты освоения обучающимися образовательных программ по итогам внешнего мониторинга системы образования (%)</vt:lpstr>
      <vt:lpstr>Презентация PowerPoint</vt:lpstr>
      <vt:lpstr>3. Результаты участия обучающихся в мероприятиях различных уровней по учебной деятельности профессиональной направленности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4. Результаты работы в качестве куратора</vt:lpstr>
      <vt:lpstr>5. Наличие публикаций</vt:lpstr>
      <vt:lpstr>Презентация PowerPoint</vt:lpstr>
      <vt:lpstr>Презентация PowerPoint</vt:lpstr>
      <vt:lpstr>6. Награды и поощрения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7. Экспертная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ПНПО в развитии (модернизации) образования страны</dc:title>
  <dc:creator>User User</dc:creator>
  <cp:lastModifiedBy>КемАК</cp:lastModifiedBy>
  <cp:revision>215</cp:revision>
  <cp:lastPrinted>1601-01-01T00:00:00Z</cp:lastPrinted>
  <dcterms:created xsi:type="dcterms:W3CDTF">2010-08-04T11:06:49Z</dcterms:created>
  <dcterms:modified xsi:type="dcterms:W3CDTF">2023-02-20T12:11:50Z</dcterms:modified>
</cp:coreProperties>
</file>