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99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E67D7-D246-426D-8CEB-C244FCF58FE5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C097D-6D33-4401-809C-D08948600A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62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F6167-E1AA-4937-83D2-1358C640667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F6167-E1AA-4937-83D2-1358C640667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F6167-E1AA-4937-83D2-1358C640667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F6167-E1AA-4937-83D2-1358C640667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E2D75F3F-BA01-4EE5-B7F1-A12F0C1F58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FCE79-43C8-44DE-904F-DF4C106DE6DE}" type="datetimeFigureOut">
              <a:rPr lang="ru-RU" smtClean="0"/>
              <a:pPr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D8649-1E77-4495-B1C4-98589E8A20E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C44B3E9-DE0D-4EAE-9DC8-6490A258FC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BD204D4-0629-4D46-80C4-236E9B394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8166"/>
            <a:ext cx="7772400" cy="95644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ПЕДАГОГИЧЕСКАЯ ПРОБЛЕМА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sz="3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0099B041-33FC-40BD-A9F1-C1D3A4A94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5309" y="1040524"/>
            <a:ext cx="8628993" cy="154502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современных педагогических технологий на уроках английского языка для осуществления личностно-ориентированного обучения  в системе СПО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64979" y="2951947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“</a:t>
            </a:r>
            <a:r>
              <a:rPr lang="en-US" sz="2400" dirty="0" smtClean="0">
                <a:solidFill>
                  <a:srgbClr val="C00000"/>
                </a:solidFill>
              </a:rPr>
              <a:t>A Language is not a subject which can be taught; it is a subject which must be learnt”.</a:t>
            </a:r>
            <a:br>
              <a:rPr lang="en-US" sz="2400" dirty="0" smtClean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6379778" y="4370620"/>
            <a:ext cx="1881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West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7061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660770" y="1857364"/>
            <a:ext cx="788643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0133" y="168166"/>
            <a:ext cx="75545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Модульно-блочные технологии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3269" y="2459420"/>
            <a:ext cx="422515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Педагогом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составляется 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модульная карта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Что включает в себя модульная карта: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формулировка темы урока;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формулировка интегрирующей цели, где сформулировано, что к концу урока учащийся должен знать;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учебный материал с выделенными основополагающими идеями;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упражнения на закрепление материала;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контроль усвоения знаний.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444360" y="819808"/>
            <a:ext cx="369964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Используя в своей работе технологию модульного обучения я пришла к следующим выводам: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хороший способ обобщения материала или введения нового.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Уроки типа “Модуль” поддерживают интерес в изучении предмета.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Уроки учат работать в парах и группах, а это оказывает положительное влияние на учащихся в психологическом плане (на английском языке начинают говорить даже самые слабые студенты).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Такие уроки учат формировать навыки самообразования; педагог становится консультантом.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Уроки учат организованности в учебной работе.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Модуль позволяет внедрять дифференциацию и индивидуализацию процесса обучения.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Возрастает творческая самостоятельность учащихся.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Возрастает объем усваиваемого материала.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остается студентов, не работающих на уроке.</a:t>
            </a:r>
            <a:endParaRPr lang="ru-RU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2249" y="672661"/>
            <a:ext cx="4151586" cy="1597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Суть блочно-модульного обучения – это 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самостоятельное изучение темы учащимися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материалам, разработанным и предоставленным педагогом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Роль педагога – организовать, проконсультировать и проконтролировать.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660770" y="1857364"/>
            <a:ext cx="788643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0133" y="1857364"/>
            <a:ext cx="4212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9299" y="231229"/>
            <a:ext cx="83002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Обучение в сотрудничестве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93628" y="1187669"/>
            <a:ext cx="495037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обучение в малых группах;</a:t>
            </a:r>
          </a:p>
          <a:p>
            <a:pPr>
              <a:buNone/>
            </a:pP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создание условий для активной совместной учебной деятельности всех учащихся;</a:t>
            </a:r>
          </a:p>
          <a:p>
            <a:pPr>
              <a:buNone/>
            </a:pP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группы учащихся формируются педагогом заранее с учетом психологической совместимости учащихся, при этом в каждой группе должен быть сильный, средний и слабый студент;</a:t>
            </a:r>
          </a:p>
          <a:p>
            <a:pPr lvl="0"/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группе дается одно задание, но при его выполнении предусматривается распределение ролей между членами группы;</a:t>
            </a:r>
          </a:p>
          <a:p>
            <a:pPr lvl="0"/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оценивается работа не одного обучающегося, а всей группы;</a:t>
            </a:r>
          </a:p>
          <a:p>
            <a:pPr lvl="0"/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 сам выбирает учащегося, который будет отчитываться за задание.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6146" name="AutoShape 2" descr="https://dompsycholog.ru/wp-content/uploads/2021/06/0aa549e4100abeb894b364a4d42f4b66-150x150.jpg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https://dompsycholog.ru/wp-content/uploads/2021/06/0aa549e4100abeb894b364a4d42f4b66-150x150.jpg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0" name="AutoShape 6" descr="https://dompsycholog.ru/wp-content/uploads/2021/06/0aa549e4100abeb894b364a4d42f4b66-150x150.jpg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2" name="AutoShape 8" descr="https://dompsycholog.ru/wp-content/uploads/2021/06/0aa549e4100abeb894b364a4d42f4b66-150x150.jpg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4" name="AutoShape 10" descr="https://dompsycholog.ru/wp-content/uploads/2021/06/0aa549e4100abeb894b364a4d42f4b66-150x150.jpg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6" name="AutoShape 12" descr="https://dompsycholog.ru/wp-content/uploads/2021/06/0aa549e4100abeb894b364a4d42f4b66-150x150.jpg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8" name="AutoShape 14" descr="https://dompsycholog.ru/wp-content/uploads/2021/06/0aa549e4100abeb894b364a4d42f4b66-150x150.jpg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60" name="Picture 16" descr="https://static.tildacdn.info/tild3662-6332-4532-b933-623739663834/-/resize/504x/e5f5e0a1-6c76-4c51-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021" y="1324146"/>
            <a:ext cx="4172607" cy="431237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660770" y="1857364"/>
            <a:ext cx="788643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0133" y="1857364"/>
            <a:ext cx="4212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336331"/>
            <a:ext cx="80903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Технология проблемного обучения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8165" y="809297"/>
            <a:ext cx="384427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Три формы: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проблемного изложения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когда педагог сам ставит проблему и решает ее; </a:t>
            </a:r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частично-поисковый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 (совместное обучение), при котором педагог ставит проблему, а решение достигается совместно с учащимися;</a:t>
            </a:r>
          </a:p>
          <a:p>
            <a:pPr lvl="0"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исследовательский метод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при котором учащиеся и формулируют проблему, и находят ее решение (в этом методе учащиеся проявляют наивысшую самостоятельность)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45572" y="751344"/>
            <a:ext cx="407801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работе с текстом полезно предлагать работу в группах. Учащимся можно предложить три варианта одного и того же текста, где в одном переставлены части текста, в другом пропущены слова, в третьем не хватает предложений, которые нужно составить из слов, приведенных после текста. В заключение работы над текстом у учащихся всех групп должен получиться один и тот же правильный вариант текста.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 обучении говорению в современной методике очень популярен метод драматизации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диалогов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Данный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метод позволяет создать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креативную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ситуацию на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уроке,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развивает творческое мышление учащихся и повышает мотивацию к коммуникации на иностранном языке.</a:t>
            </a:r>
            <a:endParaRPr lang="ru-RU" sz="1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Ромб 10"/>
          <p:cNvSpPr/>
          <p:nvPr/>
        </p:nvSpPr>
        <p:spPr>
          <a:xfrm>
            <a:off x="4414344" y="840827"/>
            <a:ext cx="294290" cy="29429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омб 11"/>
          <p:cNvSpPr/>
          <p:nvPr/>
        </p:nvSpPr>
        <p:spPr>
          <a:xfrm>
            <a:off x="4398579" y="3484180"/>
            <a:ext cx="294290" cy="29429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273269" y="1857364"/>
            <a:ext cx="8273931" cy="420710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0133" y="1857364"/>
            <a:ext cx="4212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85918" y="336331"/>
            <a:ext cx="61615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Здоровьесберегающие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технологии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1019503"/>
            <a:ext cx="59048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планировании уроков во избежание усталости учащихся следует обращать внимание на следующие </a:t>
            </a:r>
            <a:r>
              <a:rPr lang="ru-RU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правила: </a:t>
            </a:r>
          </a:p>
          <a:p>
            <a:pPr>
              <a:buNone/>
            </a:pPr>
            <a:endParaRPr lang="ru-RU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оптимальный темп ведения урока</a:t>
            </a:r>
          </a:p>
          <a:p>
            <a:pPr lvl="0"/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подача материала наиболее доступным способом</a:t>
            </a:r>
          </a:p>
          <a:p>
            <a:pPr lvl="0"/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индивидуальное дозирование объема учебной нагрузки и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разноуровневые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задания</a:t>
            </a:r>
          </a:p>
          <a:p>
            <a:pPr lvl="0"/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смена видов деятельности</a:t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чередование горизонтальных (работа за партой ) и вертикальных рабочих плоскостей</a:t>
            </a:r>
          </a:p>
          <a:p>
            <a:pPr lvl="0"/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физкультминутки и динамические паузы, а также эмоциональные разрядки для снятия умственного напряжения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53352" y="1061545"/>
            <a:ext cx="2385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достигается высокая эффективность занятия,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621518" y="2627587"/>
            <a:ext cx="22492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возрастает удовлетворённость полученными знаниями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632028" y="3615560"/>
            <a:ext cx="23332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повышается стремление к изучению дисциплины (как следствие, повышается качество)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5454869" y="2848303"/>
            <a:ext cx="1104532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537434" y="1912884"/>
            <a:ext cx="23648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возрастает удовлетворённость полученными знаниями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789683" y="4740166"/>
            <a:ext cx="23543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укрепляется и сохраняется здоровье обучающихся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с вырезом 17"/>
          <p:cNvSpPr/>
          <p:nvPr/>
        </p:nvSpPr>
        <p:spPr>
          <a:xfrm>
            <a:off x="5239406" y="1623848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с вырезом 18"/>
          <p:cNvSpPr/>
          <p:nvPr/>
        </p:nvSpPr>
        <p:spPr>
          <a:xfrm>
            <a:off x="5412828" y="4414345"/>
            <a:ext cx="1151828" cy="4834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660770" y="1857364"/>
            <a:ext cx="788643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20717" y="0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4348" y="168166"/>
            <a:ext cx="81975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Современные технологии обучения иностранным языкам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61165" y="3214687"/>
            <a:ext cx="512566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0" y="1145628"/>
            <a:ext cx="3195145" cy="987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информационные технологии</a:t>
            </a:r>
          </a:p>
          <a:p>
            <a:pPr algn="ctr"/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0" y="2280746"/>
            <a:ext cx="3163614" cy="8513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игровые технологии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 rot="10800000" flipV="1">
            <a:off x="-3" y="3195145"/>
            <a:ext cx="3069023" cy="6936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метод проектов</a:t>
            </a:r>
          </a:p>
          <a:p>
            <a:pPr algn="ctr"/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0" y="3993931"/>
            <a:ext cx="3121572" cy="5255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модульно-блочные технологии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0" y="4635062"/>
            <a:ext cx="3111062" cy="6831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технология проблемного обучения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0" y="5528441"/>
            <a:ext cx="3100552" cy="6866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здоровьесберегающие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технологии</a:t>
            </a:r>
          </a:p>
        </p:txBody>
      </p:sp>
      <p:sp>
        <p:nvSpPr>
          <p:cNvPr id="45" name="Стрелка вправо 44"/>
          <p:cNvSpPr/>
          <p:nvPr/>
        </p:nvSpPr>
        <p:spPr>
          <a:xfrm>
            <a:off x="3363952" y="1215911"/>
            <a:ext cx="1071345" cy="4992413"/>
          </a:xfrm>
          <a:prstGeom prst="rightArrow">
            <a:avLst>
              <a:gd name="adj1" fmla="val 50000"/>
              <a:gd name="adj2" fmla="val 342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625579" y="998483"/>
            <a:ext cx="4393437" cy="52880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развивают коммуникативные способности учащихся;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развивают активность и мышление учащихся;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развивают их творческие способности;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развивают способности к самообучению ;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повышают мотивацию учащихся к изучению иностранного языка.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" y="1513490"/>
            <a:ext cx="91439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Подводя, итоги своей педагогической деятельности с применением современных образовательных технологий я выделяю следующие положительные результаты:</a:t>
            </a:r>
            <a:b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Внедрение современных педагогических технологий повышает качество проведения учебных занятий, создает условия практического овладения языком для каждого учащегося, активизирует познавательную деятельность учащихся в процессе обучения иностранному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языку.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Наблюдается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собственный профессиональный рост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педагога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Использование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современных технологий повышает эффективность образовательного процесса.</a:t>
            </a:r>
            <a:b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57351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 описанные мною выше современные педагогические технологии помогают повысить эффективность урока, привлечь учащихся к активной речевой деятельности, сделать процесс овладения иностранным языком интересным для них.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840828" y="2972222"/>
            <a:ext cx="6971940" cy="986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softEdge rad="31750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 lnSpcReduction="20000"/>
          </a:bodyPr>
          <a:lstStyle/>
          <a:p>
            <a:pPr algn="ctr">
              <a:lnSpc>
                <a:spcPct val="90000"/>
              </a:lnSpc>
            </a:pPr>
            <a:r>
              <a:rPr lang="en-US" sz="4800" b="1" strike="noStrike" spc="-1" dirty="0" smtClean="0">
                <a:solidFill>
                  <a:srgbClr val="C00000"/>
                </a:solidFill>
                <a:latin typeface="Copperplate Gothic Bold"/>
              </a:rPr>
              <a:t>Thanks</a:t>
            </a:r>
            <a:r>
              <a:rPr lang="ru-RU" sz="4800" b="1" strike="noStrike" spc="-1" dirty="0" smtClean="0">
                <a:solidFill>
                  <a:srgbClr val="C00000"/>
                </a:solidFill>
                <a:latin typeface="Copperplate Gothic Bold"/>
              </a:rPr>
              <a:t> </a:t>
            </a:r>
            <a:r>
              <a:rPr lang="en-US" sz="4800" b="1" strike="noStrike" spc="-1" dirty="0" smtClean="0">
                <a:solidFill>
                  <a:srgbClr val="C00000"/>
                </a:solidFill>
                <a:latin typeface="Copperplate Gothic Bold"/>
              </a:rPr>
              <a:t>for </a:t>
            </a:r>
            <a:r>
              <a:rPr lang="en-US" sz="4800" b="1" strike="noStrike" spc="-1" dirty="0">
                <a:solidFill>
                  <a:srgbClr val="C00000"/>
                </a:solidFill>
                <a:latin typeface="Copperplate Gothic Bold"/>
              </a:rPr>
              <a:t>your attention!</a:t>
            </a:r>
            <a:endParaRPr lang="en-US" sz="4800" b="0" strike="noStrike" spc="-1" dirty="0">
              <a:solidFill>
                <a:srgbClr val="C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628560" y="0"/>
            <a:ext cx="7886430" cy="100010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5720" y="1000109"/>
            <a:ext cx="203598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</a:tabLst>
            </a:pPr>
            <a:endParaRPr lang="ru-RU" sz="1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0375" algn="l"/>
              </a:tabLst>
            </a:pPr>
            <a:endParaRPr lang="ru-RU" sz="1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40091" y="321468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126122" y="1418897"/>
            <a:ext cx="2732692" cy="52446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интереса обучающихся к изучаемому языку, к его культуре, истории;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уровня культуры во взаимоотношениях учащихся;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творческих способностей учащихся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endParaRPr lang="ru-RU" sz="1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79532" y="1408387"/>
            <a:ext cx="2911366" cy="5265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Разработка предложений по решению ряда серьезных актуальных социальных проблем;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Сплочение коллектива и создание более благоприятной обстановки для совместной, а также самостоятельной работы всех студентов;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у учащихся потребности быть самостоятельными, проявлять свои способности в различных видах деятельности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80083" y="1376855"/>
            <a:ext cx="2837793" cy="53287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  уровня    культуры   общения   в   мире интернета   компьютерных   технологий,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формирования умения правильно формулировать свои мысли на родном и иностранном языках;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учащихся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603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активную деятельность по решению проблем поставленных перед 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самостоятельности, умения мыслить нестандартно, работать в команде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000232" y="285728"/>
            <a:ext cx="519711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СФЕРА ДЕЯТЕЛЬНОСТИ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628560" y="365040"/>
            <a:ext cx="7886430" cy="60191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628560" y="1825560"/>
            <a:ext cx="788643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4985" y="3786191"/>
            <a:ext cx="8572560" cy="3385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219200"/>
            <a:ext cx="9143999" cy="52867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Технология – совокупность приемов и способов получения, обработки и переработки сырья, материалов. Педагогическая технология – это не просто исследования в сфере использования технических средств обучения или компьютеров; это исследования с целью выявить принципы и разработать приемы оптимизации образовательного процесса путем анализа факторов, повышающих образовательную эффективность, путем конструирования и применения приемов и материалов, а также посредством оценки применяемых методов.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Основной целью обучения иностранным языкам является формирование и развитие коммуникативной культуры  обучающихся, обучение практическому овладению иностранным языком.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Задача  педагога состоит в том, чтобы создать условия практического овладения языком для каждого учащегося, выбрать такие методы обучения, которые позволили бы каждому ученику проявить свою активность, свое творчество. Современные педагогические технологии помогают реализовать личностно-ориентированный подход в обучении, обеспечивают индивидуализацию и дифференциацию обучения с учетом способностей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учащихся, их уровня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обученности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352" y="409903"/>
            <a:ext cx="85133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Актуальность и перспективность опыта </a:t>
            </a:r>
            <a:endParaRPr lang="ru-RU" sz="2400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14647" y="1"/>
            <a:ext cx="45364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  <a:tabLst>
                <a:tab pos="557213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Моя методическая проблема как преподавателя: в учебном процессе постоянно использовать современные педагогические технологии: проектные технологии,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кейс-технологии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модульные технологии,  технологии игрового обучения, технологии развития критического мышления, технологии организации самостоятельной работы обучающихся для осуществления личностно-ориентированного обучения, направленного на развитие формирования ключевых компетенций учащихся, как средство подготовки профессиональной личности.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57213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чего мною были разработаны новые рабочие программы дисциплины «Иностранный язык» по стандартам 3 поколения. Учебно-методический комплекс отвечает современным методическим требованиям.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82240" y="4429132"/>
            <a:ext cx="776888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уроках английского языка уделяю большое внимание активизации мыслительно-познавательной деятельности учащихся, большое внимание уделяю индивидуальной работе с учащимися, учу искусству полемики на английском языке, учу обобщать и спорить, анализировать, рассуждать, работать с таблицами, тестами, со словарями, справочниками, с интернетом, с аудио и видео материалами.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http://about-windows.ru/wp-content/uploads/2022/02/6515968c-c950-4a9e-8996-7b9c3d82aae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26125"/>
            <a:ext cx="3752193" cy="437442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714348" y="1785926"/>
            <a:ext cx="788643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3613" y="0"/>
            <a:ext cx="771530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Применяя новые педагогические технологии на уроках, я убедилась, что процесс обучения английскому языку можно рассматривать с новой точки зрения и осваивать психологические механизмы формирования личности, добиваясь более качественных результатов.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известно, в настоящее время успешная профессиональная и социальная карьера невозможна без готовности осваивать новые технологии, адаптироваться к иным условиям труда, решать новые профессиональные задачи. Образование должно быть нацелено на формирование у выпускника ключевых компетентностей, которые означают способность эффективно организовывать свои внутренние и внешние ресурсы для принятия решений и достижения поставленной цели.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своей работе при обучении иностранному языку я, в соответствии с концепцией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компетентностно-ориентированного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образования, занимаюсь формированием следующих ключевых компетентностей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/>
          </a:p>
          <a:p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  <a:p>
            <a:r>
              <a:rPr lang="ru-RU" sz="1200" dirty="0"/>
              <a:t>   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126124" y="3363309"/>
            <a:ext cx="1681654" cy="34946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технологической компетентности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481959" y="3447393"/>
            <a:ext cx="1545020" cy="34106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готовности к разрешению проблем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701157" y="3457903"/>
            <a:ext cx="1555533" cy="34000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использования информационных ресурсов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046483" y="3447393"/>
            <a:ext cx="1618593" cy="34106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готовности к самообразованию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549462" y="3373821"/>
            <a:ext cx="1797269" cy="34841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готовности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социальному взаимодействию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199587" y="3342291"/>
            <a:ext cx="1765738" cy="3515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коммуникативной компетентности.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124985" y="2000240"/>
            <a:ext cx="8422215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4984" y="0"/>
            <a:ext cx="90190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dirty="0" smtClean="0">
              <a:solidFill>
                <a:srgbClr val="7030A0"/>
              </a:solidFill>
            </a:endParaRP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Современные технологии для повышения эффективности образовательного процесса на уроках английского языка 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0" y="2133600"/>
            <a:ext cx="4614041" cy="1177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Игоровые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технологии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0" y="1282262"/>
            <a:ext cx="5107785" cy="13663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Информационные технологии</a:t>
            </a:r>
          </a:p>
          <a:p>
            <a:pPr algn="ctr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0" y="2827284"/>
            <a:ext cx="4456386" cy="12402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 проектов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-1" y="3584029"/>
            <a:ext cx="4298731" cy="12022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Оучение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сотрудничестве</a:t>
            </a:r>
          </a:p>
        </p:txBody>
      </p:sp>
      <p:sp>
        <p:nvSpPr>
          <p:cNvPr id="23" name="Стрелка вправо 22"/>
          <p:cNvSpPr/>
          <p:nvPr/>
        </p:nvSpPr>
        <p:spPr>
          <a:xfrm>
            <a:off x="0" y="4330261"/>
            <a:ext cx="4435366" cy="1040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Модульно-блочные технологии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0" y="4855780"/>
            <a:ext cx="4855779" cy="1219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Технологии проблемного обучения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9948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27" name="Стрелка вправо 26"/>
          <p:cNvSpPr/>
          <p:nvPr/>
        </p:nvSpPr>
        <p:spPr>
          <a:xfrm>
            <a:off x="0" y="5665077"/>
            <a:ext cx="5174170" cy="9038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технологии</a:t>
            </a:r>
          </a:p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4288221" y="1114097"/>
            <a:ext cx="4855779" cy="57439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центре технологии обучения - обучающийся;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роль педагога– научить учиться;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 основе учебной деятельности - сотрудничество;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обучающиеся играют активную роль в обучении;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суть технологии - развитие коммуникативной компетенции учащихся и способности к самообучению.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28560" y="365040"/>
            <a:ext cx="788643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660770" y="283780"/>
            <a:ext cx="7886430" cy="72521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Информационные технологии</a:t>
            </a:r>
            <a:endParaRPr lang="ru-RU" sz="2400" b="0" strike="noStrike" spc="-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39892" y="1008993"/>
            <a:ext cx="412554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 на уроках всевозможных технических средств, особенно компьютера и 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Интернет-ресурсов:</a:t>
            </a:r>
            <a:endParaRPr lang="ru-RU" sz="16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позволяет 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отработать основные аспекты языка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(лексику, грамматику, фонетику) и 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развивать виды речевой деятельности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аудирование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чтение, письмо, говорение);</a:t>
            </a:r>
          </a:p>
          <a:p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создает 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условия для получения любой необходимой учащимся информации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(в том числе и страноведческой);</a:t>
            </a:r>
          </a:p>
          <a:p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повышает мотивацию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изучению иностранного языка;</a:t>
            </a:r>
          </a:p>
          <a:p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способствует 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расширению кругозора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учащихся.</a:t>
            </a:r>
          </a:p>
          <a:p>
            <a:pPr>
              <a:buNone/>
            </a:pPr>
            <a:endParaRPr lang="ru-RU" sz="1600" dirty="0"/>
          </a:p>
        </p:txBody>
      </p:sp>
      <p:pic>
        <p:nvPicPr>
          <p:cNvPr id="12290" name="Picture 2" descr="https://sssvu.minobr63.ru/wp-content/uploads/2017/03/4-49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56441"/>
            <a:ext cx="4839893" cy="532874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28560" y="365040"/>
            <a:ext cx="7886430" cy="44425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660770" y="1857364"/>
            <a:ext cx="788643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 rot="10800000" flipV="1">
            <a:off x="4866290" y="1086117"/>
            <a:ext cx="4277710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 – это естественная для обучающего форма обучения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0133" y="199699"/>
            <a:ext cx="7252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Игровые технологии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7"/>
          <p:cNvGrpSpPr/>
          <p:nvPr/>
        </p:nvGrpSpPr>
        <p:grpSpPr>
          <a:xfrm>
            <a:off x="388883" y="1019504"/>
            <a:ext cx="1618593" cy="767255"/>
            <a:chOff x="19" y="1289420"/>
            <a:chExt cx="1887177" cy="43200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9" y="1289420"/>
              <a:ext cx="1887177" cy="4320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Прямоугольник 9"/>
            <p:cNvSpPr/>
            <p:nvPr/>
          </p:nvSpPr>
          <p:spPr>
            <a:xfrm>
              <a:off x="19" y="1289420"/>
              <a:ext cx="1887177" cy="432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Игры</a:t>
              </a:r>
              <a:endParaRPr lang="ru-RU" sz="20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Группа 10"/>
          <p:cNvGrpSpPr/>
          <p:nvPr/>
        </p:nvGrpSpPr>
        <p:grpSpPr>
          <a:xfrm>
            <a:off x="2459421" y="1008992"/>
            <a:ext cx="1723696" cy="756745"/>
            <a:chOff x="19" y="1289420"/>
            <a:chExt cx="1887177" cy="43200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19" y="1289420"/>
              <a:ext cx="1887177" cy="4320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Прямоугольник 12"/>
            <p:cNvSpPr/>
            <p:nvPr/>
          </p:nvSpPr>
          <p:spPr>
            <a:xfrm>
              <a:off x="19" y="1289420"/>
              <a:ext cx="1887177" cy="432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Игры</a:t>
              </a:r>
              <a:endParaRPr lang="ru-RU" sz="20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126125" y="2123090"/>
            <a:ext cx="20284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Подготовительные</a:t>
            </a:r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творческие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75339" y="2123090"/>
            <a:ext cx="21546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предметные / лингвистические</a:t>
            </a:r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сюжетно-ролевые</a:t>
            </a:r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деловые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992414" y="1881352"/>
            <a:ext cx="39939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Игровые технологии способствуют формированию и развитию интеллектуальных способностей учащихся, закреплению языковых явлений в их памяти, дают возможность использовать имеющиеся знания, опыт, навыки общения в разных ситуациях. 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4508936"/>
            <a:ext cx="900736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показывает опыт работы, игры способствуют не только повышению качества успеваемости и обогащению лексического словаря учащихся, но и развитию личностного творческого потенциала обучающихся, умения принимать самостоятельные решения, расширению кругозора, формированию личной ответственности за результат труда. Благодаря играм активизируются все познавательные процессы учащихся: развиваются память, мышление, воображение, творческие способности. Игры обогащают язык и закрепляют запас слов учащихся, способствуют решению определённых учебно-воспитательных задач по обучению иностранному языку.</a:t>
            </a:r>
          </a:p>
          <a:p>
            <a:pPr algn="just"/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2"/>
          <p:cNvSpPr txBox="1"/>
          <p:nvPr/>
        </p:nvSpPr>
        <p:spPr>
          <a:xfrm>
            <a:off x="660770" y="1857364"/>
            <a:ext cx="788643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"/>
            <a:ext cx="91440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721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0132" y="231228"/>
            <a:ext cx="59389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Метод проектов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10800000" flipV="1">
            <a:off x="430924" y="2166630"/>
            <a:ext cx="836622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Этапы работы над проектом: </a:t>
            </a:r>
          </a:p>
          <a:p>
            <a:pPr>
              <a:buNone/>
            </a:pP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Предпроект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формулирование темы проекта для группы учащихся;</a:t>
            </a:r>
          </a:p>
          <a:p>
            <a:pPr lvl="0"/>
            <a:endParaRPr lang="ru-RU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Планирование работы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 проектом: определение временных рамок, ограничивающих этапы работы; обсуждение вариантов оформления выполненной работы;</a:t>
            </a:r>
          </a:p>
          <a:p>
            <a:pPr lvl="0"/>
            <a:endParaRPr lang="ru-RU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Аналитический этап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исследовательская работа учащихся и самостоятельное получение новых знаний; поиск и сбор информации; обмен информацией с другими лицами (учащимися, учителями, родителями, и т.д.); изучение специальной литературы, привлечение материалов средств массовой информации, Интернета;</a:t>
            </a:r>
          </a:p>
          <a:p>
            <a:pPr lvl="0"/>
            <a:endParaRPr lang="ru-RU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 обобщения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систематизация, структурирование полученной информации в виде рефератов, докладов, фильмов, спектаклей, стенгазет, журналов, презентации в Интернете и т.д.);</a:t>
            </a:r>
          </a:p>
          <a:p>
            <a:pPr lvl="0"/>
            <a:endParaRPr lang="ru-RU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Презентация</a:t>
            </a:r>
            <a:r>
              <a:rPr lang="ru-RU" sz="1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полученных результатов.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3780" y="767255"/>
            <a:ext cx="3710151" cy="14399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 проектов – это совокупность </a:t>
            </a:r>
          </a:p>
          <a:p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действий учащихся в их определённой </a:t>
            </a:r>
          </a:p>
          <a:p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последовательности для достижения </a:t>
            </a:r>
          </a:p>
          <a:p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поставленной задачи, которая должна </a:t>
            </a:r>
          </a:p>
          <a:p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завершиться вполне реальным, осязаемым</a:t>
            </a:r>
          </a:p>
          <a:p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практическим результатом, оформленным </a:t>
            </a:r>
          </a:p>
          <a:p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 или иным образом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824248" y="536028"/>
            <a:ext cx="3983421" cy="1734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количеству участников проектов, можно </a:t>
            </a: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выделить проекты</a:t>
            </a: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личностные</a:t>
            </a:r>
          </a:p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парные </a:t>
            </a:r>
          </a:p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групповые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1252</Words>
  <Application>Microsoft Office PowerPoint</Application>
  <PresentationFormat>Экран (4:3)</PresentationFormat>
  <Paragraphs>205</Paragraphs>
  <Slides>16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ПЕДАГОГИЧЕСКАЯ ПРОБЛЕМА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1</cp:lastModifiedBy>
  <cp:revision>27</cp:revision>
  <dcterms:created xsi:type="dcterms:W3CDTF">2021-09-20T10:49:14Z</dcterms:created>
  <dcterms:modified xsi:type="dcterms:W3CDTF">2022-12-11T07:10:16Z</dcterms:modified>
</cp:coreProperties>
</file>