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2" r:id="rId1"/>
  </p:sldMasterIdLst>
  <p:notesMasterIdLst>
    <p:notesMasterId r:id="rId31"/>
  </p:notesMasterIdLst>
  <p:handoutMasterIdLst>
    <p:handoutMasterId r:id="rId32"/>
  </p:handoutMasterIdLst>
  <p:sldIdLst>
    <p:sldId id="256" r:id="rId2"/>
    <p:sldId id="487" r:id="rId3"/>
    <p:sldId id="489" r:id="rId4"/>
    <p:sldId id="488" r:id="rId5"/>
    <p:sldId id="471" r:id="rId6"/>
    <p:sldId id="485" r:id="rId7"/>
    <p:sldId id="398" r:id="rId8"/>
    <p:sldId id="383" r:id="rId9"/>
    <p:sldId id="400" r:id="rId10"/>
    <p:sldId id="421" r:id="rId11"/>
    <p:sldId id="486" r:id="rId12"/>
    <p:sldId id="388" r:id="rId13"/>
    <p:sldId id="336" r:id="rId14"/>
    <p:sldId id="396" r:id="rId15"/>
    <p:sldId id="462" r:id="rId16"/>
    <p:sldId id="482" r:id="rId17"/>
    <p:sldId id="377" r:id="rId18"/>
    <p:sldId id="322" r:id="rId19"/>
    <p:sldId id="321" r:id="rId20"/>
    <p:sldId id="491" r:id="rId21"/>
    <p:sldId id="492" r:id="rId22"/>
    <p:sldId id="493" r:id="rId23"/>
    <p:sldId id="502" r:id="rId24"/>
    <p:sldId id="494" r:id="rId25"/>
    <p:sldId id="503" r:id="rId26"/>
    <p:sldId id="495" r:id="rId27"/>
    <p:sldId id="498" r:id="rId28"/>
    <p:sldId id="414" r:id="rId29"/>
    <p:sldId id="499" r:id="rId3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0C0C0"/>
    <a:srgbClr val="921C08"/>
    <a:srgbClr val="CF2917"/>
    <a:srgbClr val="FF9900"/>
    <a:srgbClr val="66CCFF"/>
    <a:srgbClr val="6600CC"/>
    <a:srgbClr val="B40E9C"/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65" autoAdjust="0"/>
    <p:restoredTop sz="94761" autoAdjust="0"/>
  </p:normalViewPr>
  <p:slideViewPr>
    <p:cSldViewPr>
      <p:cViewPr>
        <p:scale>
          <a:sx n="70" d="100"/>
          <a:sy n="70" d="100"/>
        </p:scale>
        <p:origin x="-1398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569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D64F319-93EC-4DEA-8706-0A0E0AF911FA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940D009-848A-47F3-BDE9-5C75A3049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1754" name="Rectangle 9"/>
          <p:cNvSpPr>
            <a:spLocks noGrp="1" noChangeArrowheads="1"/>
          </p:cNvSpPr>
          <p:nvPr>
            <p:ph type="sldImg"/>
          </p:nvPr>
        </p:nvSpPr>
        <p:spPr bwMode="auto">
          <a:xfrm>
            <a:off x="1155700" y="933450"/>
            <a:ext cx="4340225" cy="3349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6154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4225" cy="372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2771" name="Rectangle 2"/>
          <p:cNvSpPr>
            <a:spLocks noChangeArrowheads="1"/>
          </p:cNvSpPr>
          <p:nvPr>
            <p:ph type="body"/>
          </p:nvPr>
        </p:nvSpPr>
        <p:spPr>
          <a:xfrm>
            <a:off x="1031875" y="4624388"/>
            <a:ext cx="4595813" cy="372268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5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5813" cy="372268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19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5813" cy="372268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5813" cy="372268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7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5813" cy="372268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323B7-5CDF-4B21-A9A7-FADEBA38B776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47DBD-31CD-4613-8F5C-F84FAB95C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F3E53-2D34-4520-A3F3-F3A73BB1AEFA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44F92-2B06-4CE2-86FE-79605B770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56C03-7657-46E2-B84E-87ED33D14BC0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12656-8F2F-481C-9CF5-52F696ECE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BBE47-F1FF-49B5-93AA-011CE61C4CA1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183FE-5842-4806-992D-A4173EA60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BF2F0-E366-4AB4-85EB-AB8778E21820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BF26B-2F04-4EA1-BD04-2C4FDDE66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AAC0E-8260-49FD-BD0B-0B8D4B3AD07F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2113-5EB1-4C8C-A774-33DF5F40C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80E79-E089-4900-A9E0-69E580DEA9C6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E8268-8CEE-4B13-A87C-71F2934FD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AB929-8C1A-4CB4-85C4-0D8FF8EF36C4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85C64-A0DF-43D3-AA0A-66A43EAD7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02D0E-A93F-47E8-85E4-B682471FC3F9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4DEE0-CB7A-44DD-AD9E-E4FA7ACE9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E7DC8-8938-49D4-BBC0-3C5EAAAE5D32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5F9E3-CFFB-491A-B562-3B07A8B81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6BB32-CF9D-47D2-ADAE-E44D1A2151CF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5F54-9A98-4717-8AAF-2D30ADF38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39F95C-0A9E-4C1F-AB83-BCF63C4F3EA6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3A8AD5-DCBD-411D-BC0E-A3CAA1619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313"/>
            <a:ext cx="6143625" cy="3286125"/>
          </a:xfrm>
        </p:spPr>
        <p:txBody>
          <a:bodyPr lIns="90000" tIns="46800" rIns="90000" bIns="46800"/>
          <a:lstStyle/>
          <a:p>
            <a:pPr algn="l" eaLnBrk="1" hangingPunct="1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300" b="1" i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РМ</a:t>
            </a:r>
            <a:r>
              <a:rPr lang="ru-RU" sz="2300" i="1" smtClean="0">
                <a:solidFill>
                  <a:srgbClr val="CC0000"/>
                </a:solidFill>
              </a:rPr>
              <a:t/>
            </a:r>
            <a:br>
              <a:rPr lang="ru-RU" sz="2300" i="1" smtClean="0">
                <a:solidFill>
                  <a:srgbClr val="CC0000"/>
                </a:solidFill>
              </a:rPr>
            </a:br>
            <a:r>
              <a:rPr lang="ru-RU" sz="2300" i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9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Хрестиной  Нины Александровны</a:t>
            </a:r>
            <a:br>
              <a:rPr lang="ru-RU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преподавателя специальных дисциплин</a:t>
            </a:r>
            <a:br>
              <a:rPr lang="ru-RU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ГБПОУ РМ «Кемлянский  аграрный колледж»</a:t>
            </a:r>
            <a:r>
              <a:rPr lang="ru-RU" sz="2000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997200"/>
            <a:ext cx="8459788" cy="3506788"/>
          </a:xfrm>
        </p:spPr>
        <p:txBody>
          <a:bodyPr lIns="90000" tIns="46800" rIns="90000" bIns="46800" rtlCol="0">
            <a:normAutofit/>
          </a:bodyPr>
          <a:lstStyle/>
          <a:p>
            <a:pPr marL="0" indent="0" eaLnBrk="1" fontAlgn="auto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Дата рождения: 04.08.1978г.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endParaRPr lang="ru-RU" sz="16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среднее специальное; Саранский кооперативный техникум по специальности «Экономика, бухгалтерский учет и контроль», 1997год, полученная квалификация: бухгалтер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Профессиональная переподготовка в ГБУ ДПО «Мордовский республиканский институт образования» по программе «Преподаватель профессионального образования: от современного производства к педагогической практике», 2017год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Место работы: ГБПОУ РМ «</a:t>
            </a:r>
            <a:r>
              <a:rPr lang="ru-RU" sz="16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Кемлянский</a:t>
            </a:r>
            <a:r>
              <a:rPr lang="ru-RU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аграрный колледж»</a:t>
            </a:r>
          </a:p>
          <a:p>
            <a:pPr marL="0" indent="0" eaLnBrk="1" fontAlgn="auto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 (по специальности): 3</a:t>
            </a:r>
          </a:p>
          <a:p>
            <a:pPr marL="0" indent="0" eaLnBrk="1" fontAlgn="auto" hangingPunct="1">
              <a:lnSpc>
                <a:spcPct val="14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Общий трудовой стаж: 17</a:t>
            </a:r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600" b="1" dirty="0" smtClean="0">
              <a:solidFill>
                <a:srgbClr val="B80047"/>
              </a:solidFill>
              <a:latin typeface="Times New Roman" pitchFamily="18" charset="0"/>
            </a:endParaRPr>
          </a:p>
          <a:p>
            <a:pPr marL="0" indent="0" eaLnBrk="1" fontAlgn="auto" hangingPunct="1">
              <a:lnSpc>
                <a:spcPct val="70000"/>
              </a:lnSpc>
              <a:spcAft>
                <a:spcPts val="0"/>
              </a:spcAft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600" b="1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2052" name="Picture 7" descr="TpnwDo0mpy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571500"/>
            <a:ext cx="2071688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H:\АТТЕСТАЦИЯ\СКАН ДОКУМ\Хрестина\курс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350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АТТЕСТАЦИЯ\СКАН ДОКУМ\Хрестина\курсы питер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333375"/>
            <a:ext cx="83756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2. Применение информационно-коммуникационных технологий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288" y="981075"/>
          <a:ext cx="8424862" cy="3452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360"/>
                <a:gridCol w="6624736"/>
                <a:gridCol w="791765"/>
              </a:tblGrid>
              <a:tr h="27003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№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Тема презентации 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Курс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Механическая кулинарная обработка овощей, формы нарезки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Блюда из картофеля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Приготовление рыбных полуфабрикатов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45268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Обработка чешуйчатой рыбы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Салаты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Соусы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Фаршированная рыба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Кулинарная разделка говяжьей туши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Жарка мяса порционными кусками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Холодные блюда и закуски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Горячие напитки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Lucida Sans Unicode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4581525"/>
          <a:ext cx="8748712" cy="1989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4680182"/>
                <a:gridCol w="2916155"/>
              </a:tblGrid>
              <a:tr h="529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Название сайта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Адрес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ИнфоУрок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http://www.infourok.ru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Pro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Школу.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http://www.Pro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Школу.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Сеть творческих учителей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http://www.mapryal.ru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7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Первое сентября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http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://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www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festival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.1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September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АТТЕСТАЦИЯ\СКАН ДОКУМ\Хрестина\спр икт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4838" y="0"/>
            <a:ext cx="4994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71563"/>
          </a:xfrm>
        </p:spPr>
        <p:txBody>
          <a:bodyPr lIns="0" tIns="0" rIns="0" bIns="0"/>
          <a:lstStyle/>
          <a:p>
            <a:pPr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Качество знаний обучающихся по итогам промежуточной, итоговой аттестации .</a:t>
            </a:r>
          </a:p>
        </p:txBody>
      </p:sp>
      <p:pic>
        <p:nvPicPr>
          <p:cNvPr id="15363" name="Picture 4" descr="H:\АТТЕСТАЦИЯ\СКАН ДОКУМ\Хрестина\кач знан преп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69975"/>
            <a:ext cx="9144000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  Результаты участия обучающихся в мероприятиях различных уровней : </a:t>
            </a:r>
            <a:br>
              <a:rPr lang="ru-RU" sz="24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solidFill>
                <a:schemeClr val="tx2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2000250"/>
            <a:ext cx="8472488" cy="41259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z="22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Char char="-"/>
            </a:pPr>
            <a:endParaRPr lang="ru-RU" sz="22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Char char="-"/>
            </a:pPr>
            <a:endParaRPr lang="ru-RU" sz="220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b="1" smtClean="0">
              <a:solidFill>
                <a:srgbClr val="1818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/>
            <a:endParaRPr lang="ru-RU" smtClean="0"/>
          </a:p>
        </p:txBody>
      </p:sp>
      <p:pic>
        <p:nvPicPr>
          <p:cNvPr id="16388" name="Picture 4" descr="H:\АТТЕСТАЦИЯ\СКАН ДОКУМ\Хрестина\рез обуч7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096963"/>
            <a:ext cx="670083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H:\АТТЕСТАЦИЯ\СКАН ДОКУМ\Хрестина\ГР1 сту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675" y="1125538"/>
            <a:ext cx="316865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H:\АТТЕСТАЦИЯ\СКАН ДОКУМ\Хрестина\Гр2 студ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56044">
            <a:off x="6007100" y="341313"/>
            <a:ext cx="236855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H:\АТТЕСТАЦИЯ\СКАН ДОКУМ\Хрестина\Гр3 ст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75929">
            <a:off x="6148388" y="3133725"/>
            <a:ext cx="24320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:\АТТЕСТАЦИЯ\СКАН ДОКУМ\Хрестина\Гр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323780">
            <a:off x="508000" y="309563"/>
            <a:ext cx="24034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H:\АТТЕСТАЦИЯ\СКАН ДОКУМ\Хрестина\Гр5 ст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347218">
            <a:off x="571500" y="3017838"/>
            <a:ext cx="2517775" cy="349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41438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8. Наличие  авторских программ, методических разработок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b="1" i="1" smtClean="0">
              <a:solidFill>
                <a:srgbClr val="921C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14375" y="1268413"/>
            <a:ext cx="8429625" cy="5024437"/>
          </a:xfrm>
        </p:spPr>
        <p:txBody>
          <a:bodyPr lIns="0" tIns="28080" rIns="0" bIns="0"/>
          <a:lstStyle/>
          <a:p>
            <a:pPr indent="457200" eaLnBrk="1" hangingPunct="1">
              <a:buFont typeface="Times New Roman" pitchFamily="18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indent="45720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600" i="1" smtClean="0">
              <a:solidFill>
                <a:srgbClr val="921C08"/>
              </a:solidFill>
            </a:endParaRPr>
          </a:p>
        </p:txBody>
      </p:sp>
      <p:pic>
        <p:nvPicPr>
          <p:cNvPr id="18436" name="Picture 4" descr="H:\АТТЕСТАЦИЯ\СКАН ДОКУМ\Хрестина\прогр спец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920750"/>
            <a:ext cx="7885112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25538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9.Результаты работы в качестве куратора</a:t>
            </a:r>
            <a:br>
              <a:rPr lang="ru-RU" sz="28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600" b="1" i="1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323850" y="1773238"/>
            <a:ext cx="864076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77863" indent="-677863" algn="just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sz="1600" i="1"/>
          </a:p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en-US" sz="1600" i="1">
              <a:solidFill>
                <a:srgbClr val="99284C"/>
              </a:solidFill>
            </a:endParaRPr>
          </a:p>
          <a:p>
            <a:pPr marL="677863" indent="-677863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</a:pPr>
            <a:endParaRPr lang="ru-RU" i="1">
              <a:solidFill>
                <a:srgbClr val="99284C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57188" y="2071688"/>
            <a:ext cx="8786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 </a:t>
            </a:r>
          </a:p>
          <a:p>
            <a:pPr eaLnBrk="0" hangingPunct="0">
              <a:buClr>
                <a:srgbClr val="000000"/>
              </a:buClr>
              <a:buSzPct val="100000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395288" y="1989138"/>
            <a:ext cx="856932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H:\АТТЕСТАЦИЯ\СКАН ДОКУМ\Хрестина\курат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196975"/>
            <a:ext cx="8539163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14313"/>
            <a:ext cx="9144000" cy="1555751"/>
          </a:xfrm>
        </p:spPr>
        <p:txBody>
          <a:bodyPr lIns="0" tIns="0" rIns="0" bIns="0"/>
          <a:lstStyle/>
          <a:p>
            <a:pPr eaLnBrk="1" hangingPunct="1"/>
            <a:r>
              <a:rPr lang="ru-RU" sz="28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11. Участие  педагога  в профессиональных конкурсах</a:t>
            </a:r>
          </a:p>
        </p:txBody>
      </p:sp>
      <p:pic>
        <p:nvPicPr>
          <p:cNvPr id="20483" name="Picture 4" descr="H:\АТТЕСТАЦИЯ\СКАН ДОКУМ\Хрестина\проф конкурс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1350" y="1052513"/>
            <a:ext cx="7707313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АТТЕСТАЦИЯ\СКАН ДОКУМ\Хрестина\труд1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00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H:\АТТЕСТАЦИЯ\СКАН ДОКУМ\Хрестина\труд2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9950" y="0"/>
            <a:ext cx="4464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АТТЕСТАЦИЯ\СКАН ДОКУМ\Хрестина\цз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163888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H:\АТТЕСТАЦИЯ\СКАН ДОКУМ\Хрестина\ЦЗН17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91250" y="2682875"/>
            <a:ext cx="295275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H:\АТТЕСТАЦИЯ\СКАН ДОКУМ\Хрестина\Город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2138" y="1196975"/>
            <a:ext cx="3089275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147050" cy="17732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12. Выступления на научно-практических конференциях, педагогических чтениях, семинарах, секциях, методических объединениях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64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/>
                <a:gridCol w="1656184"/>
                <a:gridCol w="3672408"/>
                <a:gridCol w="188255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 протокола, дата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Тема выступления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Место проведения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2014-2015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 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от 19.12.2014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«Индивидуальная работа  с обучающимися, как средство повышения качества знаний»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ПЦК специальных дисциплин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2015-2016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№3 от 08.12.2015,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«Индивидуальный образовательный маршрут, как средство повышения профессионального мастерства»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ПЦК специальных дисциплин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 6 от 04.05.2016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«Совместная работа преподавателя специальных дисциплин и мастера производственного обучения»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ПЦК специальных дисциплин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 01 от 31.08.2015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Анализ работы методической комиссии по спец. циклу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Заседание педагогического совета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 04 от 22.01.2016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Анализ работы методической комиссии по спец. циклу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Заседание педагогического совета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№2 от 21.10.2015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«Учебно-методическое и инновационное сопровождение реализации основных профессиональных образовательных программ СПО»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Заседание педагогического совета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2016-2017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 4 от 06.12.2016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«Активные методы обучения на уроках производственного обучения»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ПЦК специальных дисциплин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№7 от 20.04.2017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«Проблема подготовки высококвалифицированных специалистов в условиях социального партнерства»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ПЦК специальных дисциплин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№01 от 30.08.2016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Анализ работы методической комиссии по спец. циклу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Заседание педагогического совета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№03 от 09.01.17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Анализ работы методической комиссии по спец. циклу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Заседание педагогического совета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12. Выступления на научно-практических конференциях, педагогических чтениях, семинарах, секциях, методических объединениях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975" cy="4349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2712"/>
                <a:gridCol w="2016224"/>
                <a:gridCol w="3096344"/>
              </a:tblGrid>
              <a:tr h="2067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Республиканское методическое объединение председателей ПЦК экономических и бухгалтерских дисциплин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16.10.2015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ГБПОУ РМ «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Темниковский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сельскохозяйственный колледж»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1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Республиканское методическое объединение председателей специальных дисциплин и мастеров производственного обучения СПО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19.02. 2016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ГБПОУ РМ «Саранский техникум сферы услуг и промышленных технологий»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13. Проведение мероприятий</a:t>
            </a:r>
            <a:b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147050" cy="5561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/>
                <a:gridCol w="4194467"/>
                <a:gridCol w="1782197"/>
              </a:tblGrid>
              <a:tr h="47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Дата проведения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Место проведения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0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Март 2015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Неделя кулинарии: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1. «Кулинарный поединок»- викторина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2. «Поле чудес» - игра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 «Кто хочет стать поваром?» - игра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ГБПОУ РМ «РАТ»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0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Февраль 2016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Неделя кулинарии: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1. «Поле чудес»- игра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2. Конкурс поваров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 Выставка блинов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ГБПОУ РМ «РАТ»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Март 2016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Профориентационное мероприятие «Город мастеров»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ГБПОУ РМ «РАТ»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Март 2017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Профориентационное мероприятие «Город мастеров»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ГБПОУ РМ «РАТ»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0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Апрель 2017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Неделя кулинарии: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1. Кулинарная эстафета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2. Поле чудес»- игра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 Выставка выпечки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ГБПОУ РМ «РАТ»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:\АТТЕСТАЦИЯ\СКАН ДОКУМ\Хрестина\12 выступл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333375"/>
            <a:ext cx="4319588" cy="6237288"/>
          </a:xfrm>
          <a:noFill/>
        </p:spPr>
      </p:pic>
      <p:pic>
        <p:nvPicPr>
          <p:cNvPr id="25603" name="Picture 3" descr="H:\АТТЕСТАЦИЯ\СКАН ДОКУМ\Хрестина\12выступл2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1341438"/>
            <a:ext cx="4281487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13. Проведение мероприятий</a:t>
            </a:r>
            <a:b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2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147050" cy="5561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/>
                <a:gridCol w="4194467"/>
                <a:gridCol w="1782197"/>
              </a:tblGrid>
              <a:tr h="472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Дата проведения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Место проведения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0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Март 2015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Неделя кулинарии: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1. «Кулинарный поединок»- викторина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2. «Поле чудес» - игра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 «Кто хочет стать поваром?» - игра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ГБПОУ РМ «РАТ»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0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Февраль 2016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Неделя кулинарии: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1. «Поле чудес»- игра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2. Конкурс поваров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 Выставка блинов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ГБПОУ РМ «РАТ»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Март 2016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Профориентационное мероприятие «Город мастеров»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ГБПОУ РМ «РАТ»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5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Март 2017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Профориентационное мероприятие «Город мастеров»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ГБПОУ РМ «РАТ»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0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Апрель 2017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Неделя кулинарии: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1. Кулинарная эстафета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2. Поле чудес»- игра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91535" algn="l"/>
                        </a:tabLs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 Выставка выпечки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ГБПОУ РМ «РАТ»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13. Проведение мероприятий</a:t>
            </a:r>
            <a: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2" descr="H:\АТТЕСТАЦИЯ\СКАН ДОКУМ\Хрестина\мероприятия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47813" y="881063"/>
            <a:ext cx="5789612" cy="5976937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14. Поощрения педагога в межаттестационный период </a:t>
            </a:r>
            <a:endParaRPr lang="ru-RU" sz="2800" smtClean="0">
              <a:solidFill>
                <a:schemeClr val="tx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28775"/>
          <a:ext cx="8229600" cy="4824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9016"/>
                <a:gridCol w="2170584"/>
              </a:tblGrid>
              <a:tr h="973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0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Благодарность ГКУ РМ «ЦЗН Ромодановского района»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50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Благодарность Мордовского Республиканского комитета профсоюза работников агропромышленного комплекса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03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Грамота ГБПОУ РМ «Темниковский сельскохозяйственный колледж»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23850" y="1268413"/>
            <a:ext cx="8712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14400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just" defTabSz="914400">
              <a:buFontTx/>
              <a:buChar char="-"/>
            </a:pPr>
            <a:endParaRPr lang="ru-RU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14. Поощрения педагога в </a:t>
            </a:r>
            <a:r>
              <a:rPr lang="ru-RU" sz="28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период </a:t>
            </a:r>
          </a:p>
        </p:txBody>
      </p:sp>
      <p:pic>
        <p:nvPicPr>
          <p:cNvPr id="29700" name="Picture 4" descr="H:\АТТЕСТАЦИЯ\СКАН ДОКУМ\Хрестина\ПЦ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052513"/>
            <a:ext cx="295275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H:\АТТЕСТАЦИЯ\СКАН ДОКУМ\Хрестина\благодарность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75" y="2276475"/>
            <a:ext cx="3024188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H:\АТТЕСТАЦИЯ\СКАН ДОКУМ\Хрестина\Город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1863" y="1125538"/>
            <a:ext cx="29511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15. Общественно-педагогическая активность педагога: участие в экспертных комиссиях, в жюри конкурсов, депутатская деятельность и т.д.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2" descr="H:\АТТЕСТАЦИЯ\СКАН ДОКУМ\Хрестина\выборы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125538"/>
            <a:ext cx="4892675" cy="3887787"/>
          </a:xfrm>
          <a:noFill/>
        </p:spPr>
      </p:pic>
      <p:pic>
        <p:nvPicPr>
          <p:cNvPr id="30724" name="Picture 3" descr="H:\АТТЕСТАЦИЯ\СКАН ДОКУМ\Хрестина\крит15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3978275"/>
            <a:ext cx="54864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G:\АТТЕСТАЦИЯ\СКАН ДОКУМ\Хрестина\выписка из приказ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0"/>
            <a:ext cx="757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АТТЕСТАЦИЯ\СКАН ДОКУМ\Хрестина\реорганиз1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60350"/>
            <a:ext cx="43211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H:\АТТЕСТАЦИЯ\СКАН ДОКУМ\Хрестина\реорганиз2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16450" y="188913"/>
            <a:ext cx="45275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2388"/>
            <a:ext cx="9144000" cy="680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G:\АТТЕСТАЦИЯ\СКАН ДОКУМ\Хрестина\21 - 0002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60350"/>
            <a:ext cx="429895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G:\АТТЕСТАЦИЯ\СКАН ДОКУМ\Хрестина\21 - 0001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60350"/>
            <a:ext cx="4672013" cy="63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H:\АТТЕСТАЦИЯ\СКАН ДОКУМ\Хрестина\хар преп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25" y="73025"/>
            <a:ext cx="4805363" cy="67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5675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Повышение квалификации, профессиональная переподготовка, обучение в аспирантуре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44675"/>
            <a:ext cx="8643938" cy="4392613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ru-RU" sz="2000" smtClean="0"/>
          </a:p>
          <a:p>
            <a:pPr algn="just" eaLnBrk="1" hangingPunct="1">
              <a:buFont typeface="Wingdings" pitchFamily="2" charset="2"/>
              <a:buNone/>
            </a:pPr>
            <a:endParaRPr lang="ru-RU" sz="2000" smtClean="0">
              <a:solidFill>
                <a:srgbClr val="0000CC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2000" i="1" smtClean="0">
              <a:solidFill>
                <a:srgbClr val="280099"/>
              </a:solidFill>
            </a:endParaRPr>
          </a:p>
          <a:p>
            <a:pPr eaLnBrk="1" hangingPunct="1"/>
            <a:endParaRPr lang="ru-RU" smtClean="0">
              <a:solidFill>
                <a:srgbClr val="FF99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288" y="1397000"/>
          <a:ext cx="8352928" cy="4553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  <a:gridCol w="1282678"/>
                <a:gridCol w="2893786"/>
              </a:tblGrid>
              <a:tr h="1050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Вид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повышения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квалификации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Год 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прохождения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Кол- 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часов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00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курсы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г. Саранск, МРИО,   2014г.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108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Совершенствование образовательной деятельности в условиях модернизации профессионального образования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1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Онлайн- семинар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АНО «Санкт-Петербургский центр ДПО» 2016г.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ИКТ- компетентность педагога и практические вопросы внедрения и эксплуатации информационной системы образовательного учреждения в соответствии с требованиями ФГОС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H:\АТТЕСТАЦИЯ\СКАН ДОКУМ\Хрестина\курсы справка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0"/>
            <a:ext cx="8624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4029</TotalTime>
  <Words>827</Words>
  <Application>Microsoft Office PowerPoint</Application>
  <PresentationFormat>Экран (4:3)</PresentationFormat>
  <Paragraphs>205</Paragraphs>
  <Slides>29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MS Gothic</vt:lpstr>
      <vt:lpstr>Calibri</vt:lpstr>
      <vt:lpstr>Times New Roman</vt:lpstr>
      <vt:lpstr>Wingdings</vt:lpstr>
      <vt:lpstr>Lucida Sans Unicode</vt:lpstr>
      <vt:lpstr>Тема Office</vt:lpstr>
      <vt:lpstr>Министерство образования РМ Портфолио   Хрестиной  Нины Александровны  преподавателя специальных дисциплин  ГБПОУ РМ «Кемлянский  аграрный колледж» </vt:lpstr>
      <vt:lpstr>Слайд 2</vt:lpstr>
      <vt:lpstr>Слайд 3</vt:lpstr>
      <vt:lpstr>Слайд 4</vt:lpstr>
      <vt:lpstr>Слайд 5</vt:lpstr>
      <vt:lpstr>Слайд 6</vt:lpstr>
      <vt:lpstr>Слайд 7</vt:lpstr>
      <vt:lpstr>1. Повышение квалификации, профессиональная переподготовка, обучение в аспирантуре </vt:lpstr>
      <vt:lpstr>Слайд 9</vt:lpstr>
      <vt:lpstr>Слайд 10</vt:lpstr>
      <vt:lpstr>Слайд 11</vt:lpstr>
      <vt:lpstr> 2. Применение информационно-коммуникационных технологий </vt:lpstr>
      <vt:lpstr>Слайд 13</vt:lpstr>
      <vt:lpstr>4. Качество знаний обучающихся по итогам промежуточной, итоговой аттестации .</vt:lpstr>
      <vt:lpstr>7.  Результаты участия обучающихся в мероприятиях различных уровней :  </vt:lpstr>
      <vt:lpstr>Слайд 16</vt:lpstr>
      <vt:lpstr>8. Наличие  авторских программ, методических разработок </vt:lpstr>
      <vt:lpstr>9.Результаты работы в качестве куратора </vt:lpstr>
      <vt:lpstr>11. Участие  педагога  в профессиональных конкурсах</vt:lpstr>
      <vt:lpstr>Слайд 20</vt:lpstr>
      <vt:lpstr> 12. Выступления на научно-практических конференциях, педагогических чтениях, семинарах, секциях, методических объединениях </vt:lpstr>
      <vt:lpstr> 12. Выступления на научно-практических конференциях, педагогических чтениях, семинарах, секциях, методических объединениях </vt:lpstr>
      <vt:lpstr>13. Проведение мероприятий </vt:lpstr>
      <vt:lpstr>Слайд 24</vt:lpstr>
      <vt:lpstr>13. Проведение мероприятий </vt:lpstr>
      <vt:lpstr>13. Проведение мероприятий </vt:lpstr>
      <vt:lpstr>14. Поощрения педагога в межаттестационный период </vt:lpstr>
      <vt:lpstr>14. Поощрения педагога в межаттестационный период </vt:lpstr>
      <vt:lpstr>15. Общественно-педагогическая активность педагога: участие в экспертных комиссиях, в жюри конкурсов, депутатская деятельность и т.д.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ПНПО в развитии (модернизации) образования страны</dc:title>
  <dc:creator>User User</dc:creator>
  <cp:lastModifiedBy>Dacha</cp:lastModifiedBy>
  <cp:revision>347</cp:revision>
  <cp:lastPrinted>1601-01-01T00:00:00Z</cp:lastPrinted>
  <dcterms:created xsi:type="dcterms:W3CDTF">2010-08-04T11:06:49Z</dcterms:created>
  <dcterms:modified xsi:type="dcterms:W3CDTF">2017-11-16T14:47:46Z</dcterms:modified>
</cp:coreProperties>
</file>