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02" r:id="rId1"/>
  </p:sldMasterIdLst>
  <p:notesMasterIdLst>
    <p:notesMasterId r:id="rId30"/>
  </p:notesMasterIdLst>
  <p:handoutMasterIdLst>
    <p:handoutMasterId r:id="rId31"/>
  </p:handoutMasterIdLst>
  <p:sldIdLst>
    <p:sldId id="256" r:id="rId2"/>
    <p:sldId id="487" r:id="rId3"/>
    <p:sldId id="489" r:id="rId4"/>
    <p:sldId id="488" r:id="rId5"/>
    <p:sldId id="471" r:id="rId6"/>
    <p:sldId id="500" r:id="rId7"/>
    <p:sldId id="485" r:id="rId8"/>
    <p:sldId id="398" r:id="rId9"/>
    <p:sldId id="383" r:id="rId10"/>
    <p:sldId id="400" r:id="rId11"/>
    <p:sldId id="421" r:id="rId12"/>
    <p:sldId id="486" r:id="rId13"/>
    <p:sldId id="490" r:id="rId14"/>
    <p:sldId id="388" r:id="rId15"/>
    <p:sldId id="517" r:id="rId16"/>
    <p:sldId id="396" r:id="rId17"/>
    <p:sldId id="501" r:id="rId18"/>
    <p:sldId id="377" r:id="rId19"/>
    <p:sldId id="504" r:id="rId20"/>
    <p:sldId id="506" r:id="rId21"/>
    <p:sldId id="508" r:id="rId22"/>
    <p:sldId id="511" r:id="rId23"/>
    <p:sldId id="510" r:id="rId24"/>
    <p:sldId id="321" r:id="rId25"/>
    <p:sldId id="491" r:id="rId26"/>
    <p:sldId id="514" r:id="rId27"/>
    <p:sldId id="498" r:id="rId28"/>
    <p:sldId id="414" r:id="rId29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C0C0C0"/>
    <a:srgbClr val="921C08"/>
    <a:srgbClr val="CF2917"/>
    <a:srgbClr val="FF9900"/>
    <a:srgbClr val="66CCFF"/>
    <a:srgbClr val="6600CC"/>
    <a:srgbClr val="B40E9C"/>
    <a:srgbClr val="9900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265" autoAdjust="0"/>
    <p:restoredTop sz="94761" autoAdjust="0"/>
  </p:normalViewPr>
  <p:slideViewPr>
    <p:cSldViewPr>
      <p:cViewPr>
        <p:scale>
          <a:sx n="70" d="100"/>
          <a:sy n="70" d="100"/>
        </p:scale>
        <p:origin x="-1398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569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4BA1B79-DD2D-41D6-ADAE-5F3C866B9179}" type="datetimeFigureOut">
              <a:rPr lang="ru-RU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163611F-4C87-478E-8086-7A15E4146F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30730" name="Rectangle 9"/>
          <p:cNvSpPr>
            <a:spLocks noGrp="1" noChangeArrowheads="1"/>
          </p:cNvSpPr>
          <p:nvPr>
            <p:ph type="sldImg"/>
          </p:nvPr>
        </p:nvSpPr>
        <p:spPr bwMode="auto">
          <a:xfrm>
            <a:off x="1155700" y="933450"/>
            <a:ext cx="4340225" cy="3349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6154" name="Rectangle 10"/>
          <p:cNvSpPr>
            <a:spLocks noGrp="1" noChangeArrowheads="1"/>
          </p:cNvSpPr>
          <p:nvPr>
            <p:ph type="body"/>
          </p:nvPr>
        </p:nvSpPr>
        <p:spPr bwMode="auto">
          <a:xfrm>
            <a:off x="1031875" y="4624388"/>
            <a:ext cx="4594225" cy="3721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31747" name="Rectangle 2"/>
          <p:cNvSpPr>
            <a:spLocks noChangeArrowheads="1"/>
          </p:cNvSpPr>
          <p:nvPr>
            <p:ph type="body"/>
          </p:nvPr>
        </p:nvSpPr>
        <p:spPr>
          <a:xfrm>
            <a:off x="1031875" y="4624388"/>
            <a:ext cx="4595813" cy="3722687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90613" y="933450"/>
            <a:ext cx="4484687" cy="33639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2771" name="Rectangle 2"/>
          <p:cNvSpPr>
            <a:spLocks noChangeArrowheads="1"/>
          </p:cNvSpPr>
          <p:nvPr>
            <p:ph type="body" idx="1"/>
          </p:nvPr>
        </p:nvSpPr>
        <p:spPr>
          <a:xfrm>
            <a:off x="1031875" y="4624388"/>
            <a:ext cx="4595813" cy="3722687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92200" y="933450"/>
            <a:ext cx="4476750" cy="3359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3795" name="Rectangle 2"/>
          <p:cNvSpPr>
            <a:spLocks noChangeArrowheads="1"/>
          </p:cNvSpPr>
          <p:nvPr>
            <p:ph type="body" idx="1"/>
          </p:nvPr>
        </p:nvSpPr>
        <p:spPr>
          <a:xfrm>
            <a:off x="1031875" y="4624388"/>
            <a:ext cx="4595813" cy="3722687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92200" y="933450"/>
            <a:ext cx="4476750" cy="3359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4819" name="Rectangle 2"/>
          <p:cNvSpPr>
            <a:spLocks noChangeArrowheads="1"/>
          </p:cNvSpPr>
          <p:nvPr>
            <p:ph type="body" idx="1"/>
          </p:nvPr>
        </p:nvSpPr>
        <p:spPr>
          <a:xfrm>
            <a:off x="1031875" y="4624388"/>
            <a:ext cx="4595813" cy="3722687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23A7A-71D9-4E4B-844D-370CB4D59ED5}" type="datetimeFigureOut">
              <a:rPr lang="ru-RU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4037F-D0F5-4E98-9B82-2527DC51B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4C8E5-CEC5-4195-A17A-EBA61153A242}" type="datetimeFigureOut">
              <a:rPr lang="ru-RU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5FDBE-C948-4624-8B97-78E0D8D5BE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6F618-4B91-4B9D-986F-DA09B4E616F5}" type="datetimeFigureOut">
              <a:rPr lang="ru-RU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9D3CA-354C-404C-93C7-3951D8F69D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8AB28-493B-4D4D-ACD8-7B8890C943F4}" type="datetimeFigureOut">
              <a:rPr lang="ru-RU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4F3F7-8B35-416F-A559-20F62B42B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A0AD1-14C7-4A43-90C4-055231E0DB8E}" type="datetimeFigureOut">
              <a:rPr lang="ru-RU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623C4-598A-452F-BECE-1B9FD3FD7E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65194-5504-4DF1-976A-D9D42EA821DE}" type="datetimeFigureOut">
              <a:rPr lang="ru-RU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4E688-05E2-4016-B95E-7B13622721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ACFC0-63C4-4D4D-8F53-E939691FCA26}" type="datetimeFigureOut">
              <a:rPr lang="ru-RU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1283F-7389-40E9-8756-19AA363B7A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BBB5E-59E6-46A8-9201-88341EDABE00}" type="datetimeFigureOut">
              <a:rPr lang="ru-RU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AE374-F072-4EE1-844D-C77B8FBA08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CCE9E-5145-4E95-9309-7E1C3BBF9CE3}" type="datetimeFigureOut">
              <a:rPr lang="ru-RU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211D2-2DD8-49DE-97F7-EB861EDF39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6721E-9B90-46B5-8676-06FA70D494EB}" type="datetimeFigureOut">
              <a:rPr lang="ru-RU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79C98-2974-4298-BB6E-A0A1DFB59F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955CA-903C-4259-860B-CFB7FB6935F7}" type="datetimeFigureOut">
              <a:rPr lang="ru-RU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D6606-E45E-4DE7-BE8A-87B01C2D42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6FCFC17-19F7-41B4-A383-C5E813634E19}" type="datetimeFigureOut">
              <a:rPr lang="ru-RU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68EF234-4B9E-45C0-9C00-A7CDD4D523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14313"/>
            <a:ext cx="6143625" cy="3286125"/>
          </a:xfrm>
        </p:spPr>
        <p:txBody>
          <a:bodyPr lIns="90000" tIns="46800" rIns="90000" bIns="46800"/>
          <a:lstStyle/>
          <a:p>
            <a:pPr algn="l" eaLnBrk="1" hangingPunct="1">
              <a:lnSpc>
                <a:spcPct val="1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300" b="1" i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 РМ</a:t>
            </a:r>
            <a:r>
              <a:rPr lang="ru-RU" sz="2300" i="1" smtClean="0">
                <a:solidFill>
                  <a:srgbClr val="CC0000"/>
                </a:solidFill>
              </a:rPr>
              <a:t/>
            </a:r>
            <a:br>
              <a:rPr lang="ru-RU" sz="2300" i="1" smtClean="0">
                <a:solidFill>
                  <a:srgbClr val="CC0000"/>
                </a:solidFill>
              </a:rPr>
            </a:br>
            <a:r>
              <a:rPr lang="ru-RU" sz="2300" i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1900" i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i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i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Хрестиной  Нины Александровны</a:t>
            </a:r>
            <a:br>
              <a:rPr lang="ru-RU" sz="2000" b="1" i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мастера производственного обучения</a:t>
            </a:r>
            <a:br>
              <a:rPr lang="ru-RU" sz="2000" b="1" i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ГБПОУ РМ «Кемлянский  аграрный колледж»</a:t>
            </a:r>
            <a:r>
              <a:rPr lang="ru-RU" sz="2000" i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i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2997200"/>
            <a:ext cx="8459788" cy="3506788"/>
          </a:xfrm>
        </p:spPr>
        <p:txBody>
          <a:bodyPr lIns="90000" tIns="46800" rIns="90000" bIns="46800" rtlCol="0">
            <a:normAutofit lnSpcReduction="10000"/>
          </a:bodyPr>
          <a:lstStyle/>
          <a:p>
            <a:pPr marL="0" indent="0" eaLnBrk="1" fontAlgn="auto" hangingPunct="1">
              <a:lnSpc>
                <a:spcPct val="14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6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Дата рождения: 04.08.1978г.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16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Образование:</a:t>
            </a:r>
            <a:endParaRPr lang="ru-RU" sz="1600" dirty="0" smtClean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Среднее специальное: Саранский кооперативный техникум по специальности «Экономика, бухгалтерский учет и контроль», 1997год, полученная квалификация: бухгалтер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Профессиональное: ГБПОУ РМ «Ромодановский аграрный техникум», 2017 год, полученная квалификация: повар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Профессиональная переподготовка в ГБУ ДПО «Мордовский республиканский институт образования» по программе «Преподаватель профессионального образования: от современного производства к педагогической практике», 2017год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16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Место работы: ГБПОУ РМ «</a:t>
            </a:r>
            <a:r>
              <a:rPr lang="ru-RU" sz="16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Кемлянский</a:t>
            </a:r>
            <a:r>
              <a:rPr lang="ru-RU" sz="16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аграрный колледж»</a:t>
            </a:r>
          </a:p>
          <a:p>
            <a:pPr marL="0" indent="0" eaLnBrk="1" fontAlgn="auto" hangingPunct="1">
              <a:lnSpc>
                <a:spcPct val="14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6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Стаж педагогической работы (по специальности): 3</a:t>
            </a:r>
          </a:p>
          <a:p>
            <a:pPr marL="0" indent="0" eaLnBrk="1" fontAlgn="auto" hangingPunct="1">
              <a:lnSpc>
                <a:spcPct val="14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6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Общий трудовой стаж: 17</a:t>
            </a:r>
          </a:p>
          <a:p>
            <a:pPr marL="0" indent="0" eaLnBrk="1" fontAlgn="auto" hangingPunct="1">
              <a:lnSpc>
                <a:spcPct val="70000"/>
              </a:lnSpc>
              <a:spcAft>
                <a:spcPts val="0"/>
              </a:spcAft>
              <a:buFont typeface="Wingdings" pitchFamily="2" charset="2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600" b="1" dirty="0" smtClean="0">
              <a:solidFill>
                <a:srgbClr val="B80047"/>
              </a:solidFill>
              <a:latin typeface="Times New Roman" pitchFamily="18" charset="0"/>
            </a:endParaRPr>
          </a:p>
          <a:p>
            <a:pPr marL="0" indent="0" eaLnBrk="1" fontAlgn="auto" hangingPunct="1">
              <a:lnSpc>
                <a:spcPct val="70000"/>
              </a:lnSpc>
              <a:spcAft>
                <a:spcPts val="0"/>
              </a:spcAft>
              <a:buFont typeface="Wingdings" pitchFamily="2" charset="2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600" b="1" dirty="0" smtClean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2052" name="Picture 7" descr="TpnwDo0mpy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75" y="571500"/>
            <a:ext cx="2071688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H:\АТТЕСТАЦИЯ\СКАН ДОКУМ\Хрестина\курсы справка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4213" y="476250"/>
            <a:ext cx="7761287" cy="602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H:\АТТЕСТАЦИЯ\СКАН ДОКУМ\Хрестина\курсы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60350"/>
            <a:ext cx="914400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:\АТТЕСТАЦИЯ\СКАН ДОКУМ\Хрестина\курсы питер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333375"/>
            <a:ext cx="83756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:\АТТЕСТАЦИЯ\СКАН ДОКУМ\Хрестина\спр икт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8175" y="0"/>
            <a:ext cx="55546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391525" cy="12684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2. Применение информационно-коммуникационных технологий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288" y="981075"/>
          <a:ext cx="8424862" cy="3452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360"/>
                <a:gridCol w="6624736"/>
                <a:gridCol w="791765"/>
              </a:tblGrid>
              <a:tr h="270030"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№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Тема презентации 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Курс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270030"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Механическая кулинарная обработка овощей, формы нарезки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270030"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Блюда из картофеля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270030"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Приготовление рыбных полуфабрикатов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145268"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Обработка чешуйчатой рыбы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270030"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Салаты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270030"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Соусы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270030"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Фаршированная рыба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270030"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Кулинарная разделка говяжьей туши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270030"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Жарка мяса порционными кусками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270030"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Холодные блюда и закуски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270030"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Горячие напитки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388" y="4581525"/>
          <a:ext cx="8748712" cy="1989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4680182"/>
                <a:gridCol w="2916155"/>
              </a:tblGrid>
              <a:tr h="5299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Название сайта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Адрес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47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ИнфоУрок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http://www.infourok.ru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47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Pro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Школу.</a:t>
                      </a:r>
                      <a:r>
                        <a:rPr lang="en-US" sz="1400" dirty="0" err="1">
                          <a:latin typeface="Times New Roman"/>
                          <a:ea typeface="Calibri"/>
                          <a:cs typeface="Times New Roman"/>
                        </a:rPr>
                        <a:t>ru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http://www.Pro</a:t>
                      </a: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Школу.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ru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47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Сеть творческих учителей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http://www.mapryal.ru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47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Первое сентября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http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://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www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festival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.1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September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1400" dirty="0" err="1">
                          <a:latin typeface="Times New Roman"/>
                          <a:ea typeface="Calibri"/>
                          <a:cs typeface="Times New Roman"/>
                        </a:rPr>
                        <a:t>ru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800" b="1" i="1" smtClean="0">
                <a:solidFill>
                  <a:schemeClr val="tx2"/>
                </a:solidFill>
                <a:latin typeface="Times New Roman" pitchFamily="18" charset="0"/>
              </a:rPr>
              <a:t>Наличие учебно-планирующей документации</a:t>
            </a:r>
            <a:endParaRPr lang="ru-RU" sz="2800" b="1" i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4" descr="№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773238"/>
            <a:ext cx="8316912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71563"/>
          </a:xfrm>
        </p:spPr>
        <p:txBody>
          <a:bodyPr lIns="0" tIns="0" rIns="0" bIns="0"/>
          <a:lstStyle/>
          <a:p>
            <a:pPr eaLnBrk="1" hangingPunct="1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4. Результаты сдачи экзаменов обучающихся на присвоение квалификационных разрядов</a:t>
            </a:r>
          </a:p>
        </p:txBody>
      </p:sp>
      <p:pic>
        <p:nvPicPr>
          <p:cNvPr id="17411" name="Picture 4" descr="G:\АТТЕСТАЦИЯ\СКАН ДОКУМ\Хрестина\выпуск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03350" y="1125538"/>
            <a:ext cx="6523038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r>
              <a:rPr lang="ru-RU" sz="2400" b="1" i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8. Публикации: печатные издания, электронные ресурсы </a:t>
            </a:r>
          </a:p>
        </p:txBody>
      </p:sp>
      <p:pic>
        <p:nvPicPr>
          <p:cNvPr id="18435" name="Picture 2" descr="G:\АТТЕСТАЦИЯ\СКАН ДОКУМ\Хрестина\свидетельство о публикации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4075" y="836613"/>
            <a:ext cx="4881563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08050"/>
          </a:xfrm>
        </p:spPr>
        <p:txBody>
          <a:bodyPr lIns="0" tIns="0" rIns="0" bIns="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9. Наличие  авторских программ, методических разработок</a:t>
            </a:r>
            <a:r>
              <a:rPr lang="ru-RU" sz="2800" smtClean="0"/>
              <a:t/>
            </a:r>
            <a:br>
              <a:rPr lang="ru-RU" sz="2800" smtClean="0"/>
            </a:br>
            <a:endParaRPr lang="ru-RU" sz="2800" b="1" i="1" smtClean="0">
              <a:solidFill>
                <a:srgbClr val="921C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14375" y="1341438"/>
            <a:ext cx="8429625" cy="5024437"/>
          </a:xfrm>
        </p:spPr>
        <p:txBody>
          <a:bodyPr lIns="0" tIns="28080" rIns="0" bIns="0"/>
          <a:lstStyle/>
          <a:p>
            <a:pPr indent="457200" eaLnBrk="1" hangingPunct="1">
              <a:buFont typeface="Times New Roman" pitchFamily="18" charset="0"/>
              <a:buNone/>
            </a:pP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indent="457200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600" i="1" smtClean="0">
              <a:solidFill>
                <a:srgbClr val="921C08"/>
              </a:solidFill>
            </a:endParaRPr>
          </a:p>
        </p:txBody>
      </p:sp>
      <p:pic>
        <p:nvPicPr>
          <p:cNvPr id="19460" name="Picture 5" descr="G:\АТТЕСТАЦИЯ\СКАН ДОКУМ\Хрестина\прог по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1125538"/>
            <a:ext cx="8086725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147050" cy="17732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10. Выступления на научно-практических конференциях, педагогических чтениях, семинарах, секциях, методических объединениях</a:t>
            </a: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endParaRPr lang="ru-RU" dirty="0">
              <a:solidFill>
                <a:schemeClr val="tx2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64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8456"/>
                <a:gridCol w="1656184"/>
                <a:gridCol w="3672408"/>
                <a:gridCol w="1882552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Учебный 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№ протокола, дата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Тема выступления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Место проведения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2014-2015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№ 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от 19.12.2014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«Индивидуальная работа  с обучающимися, как средство повышения качества знаний»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ПЦК специальных дисциплин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2015-2016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91535" algn="l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№3 от 08.12.2015,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«Индивидуальный образовательный маршрут, как средство повышения профессионального мастерства»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ПЦК специальных дисциплин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№ 6 от 04.05.2016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«Совместная работа преподавателя специальных дисциплин и мастера производственного обучения»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ПЦК специальных дисциплин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№ 01 от 31.08.2015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91535" algn="l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Анализ работы методической комиссии по спец. циклу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Заседание педагогического совета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91535" algn="l"/>
                        </a:tabLs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№ 04 от 22.01.2016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91535" algn="l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Анализ работы методической комиссии по спец. циклу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Заседание педагогического совета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№2 от 21.10.2015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«Учебно-методическое и инновационное сопровождение реализации основных профессиональных образовательных программ СПО»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Заседание педагогического совета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2016-2017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91535" algn="l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№ 4 от 06.12.2016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91535" algn="l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 «Активные методы обучения на уроках производственного обучения»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ПЦК специальных дисциплин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№7 от 20.04.2017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«Проблема подготовки высококвалифицированных специалистов в условиях социального партнерства»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ПЦК специальных дисциплин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№01 от 30.08.2016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91535" algn="l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Анализ работы методической комиссии по спец. циклу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Заседание педагогического совета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№03 от 09.01.17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91535" algn="l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Анализ работы методической комиссии по спец. циклу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Заседание педагогического совета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АТТЕСТАЦИЯ\СКАН ДОКУМ\Хрестина\труд1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600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H:\АТТЕСТАЦИЯ\СКАН ДОКУМ\Хрестина\труд2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9950" y="0"/>
            <a:ext cx="4464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7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10. Выступления на научно-практических конференциях, педагогических чтениях, семинарах, секциях, методических объединениях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35975" cy="4349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2712"/>
                <a:gridCol w="2016224"/>
                <a:gridCol w="3096344"/>
              </a:tblGrid>
              <a:tr h="20674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Республиканское методическое объединение председателей ПЦК экономических и бухгалтерских дисциплин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16.10.2015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ГБПОУ РМ «</a:t>
                      </a:r>
                      <a:r>
                        <a:rPr lang="ru-RU" sz="1800" dirty="0" err="1">
                          <a:latin typeface="Times New Roman"/>
                          <a:ea typeface="Calibri"/>
                          <a:cs typeface="Times New Roman"/>
                        </a:rPr>
                        <a:t>Темниковский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 сельскохозяйственный колледж»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816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Республиканское методическое объединение председателей специальных дисциплин и мастеров производственного обучения СПО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19.02. 2016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ГБПОУ РМ «Саранский техникум сферы услуг и промышленных технологий»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:\АТТЕСТАЦИЯ\СКАН ДОКУМ\Хрестина\12 выступл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3850" y="404813"/>
            <a:ext cx="4356100" cy="6159500"/>
          </a:xfrm>
          <a:noFill/>
        </p:spPr>
      </p:pic>
      <p:pic>
        <p:nvPicPr>
          <p:cNvPr id="22531" name="Picture 3" descr="H:\АТТЕСТАЦИЯ\СКАН ДОКУМ\Хрестина\12выступл2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538" y="404813"/>
            <a:ext cx="4381500" cy="616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6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11. Проведение открытых уроков, мастер-классов, мероприятий</a:t>
            </a:r>
            <a:endParaRPr lang="ru-RU" sz="3200" dirty="0">
              <a:solidFill>
                <a:schemeClr val="tx2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125538"/>
          <a:ext cx="8147050" cy="5561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0584"/>
                <a:gridCol w="4194467"/>
                <a:gridCol w="1782197"/>
              </a:tblGrid>
              <a:tr h="4723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Дата проведения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Мероприятие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Место проведения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500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Март 2015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91535" algn="l"/>
                        </a:tabLs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Неделя кулинарии: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91535" algn="l"/>
                        </a:tabLs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1. «Кулинарный поединок»- викторина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91535" algn="l"/>
                        </a:tabLs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2. «Поле чудес» - игра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91535" algn="l"/>
                        </a:tabLs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3. «Кто хочет стать поваром?» - игра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ГБПОУ РМ «РАТ»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500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Февраль 2016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91535" algn="l"/>
                        </a:tabLs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Неделя кулинарии: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91535" algn="l"/>
                        </a:tabLs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1. «Поле чудес»- игра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91535" algn="l"/>
                        </a:tabLs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2. Конкурс поваров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91535" algn="l"/>
                        </a:tabLs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3. Выставка блинов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ГБПОУ РМ «РАТ»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5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Март 2016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Профориентационное мероприятие «Город мастеров»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ГБПОУ РМ «РАТ»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5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Март 2017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Профориентационное мероприятие «Город мастеров»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ГБПОУ РМ «РАТ»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500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Апрель 2017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91535" algn="l"/>
                        </a:tabLs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Неделя кулинарии: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91535" algn="l"/>
                        </a:tabLs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1. Кулинарная эстафета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91535" algn="l"/>
                        </a:tabLs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2. Поле чудес»- игра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91535" algn="l"/>
                        </a:tabLs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3. Выставка выпечки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ГБПОУ РМ «РАТ»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11. Проведение открытых уроков, мастер-классов, мероприятий</a:t>
            </a:r>
            <a:r>
              <a:rPr 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Picture 2" descr="H:\АТТЕСТАЦИЯ\СКАН ДОКУМ\Хрестина\мероприятия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258888" y="836613"/>
            <a:ext cx="6669087" cy="6021387"/>
          </a:xfr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14313"/>
            <a:ext cx="9144000" cy="1555751"/>
          </a:xfrm>
        </p:spPr>
        <p:txBody>
          <a:bodyPr lIns="0" tIns="0" rIns="0" bIns="0"/>
          <a:lstStyle/>
          <a:p>
            <a:pPr eaLnBrk="1" hangingPunct="1"/>
            <a:r>
              <a:rPr lang="ru-RU" sz="2800" b="1" i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13. Участие в конкурсах различной направленности</a:t>
            </a:r>
          </a:p>
        </p:txBody>
      </p:sp>
      <p:pic>
        <p:nvPicPr>
          <p:cNvPr id="25603" name="Picture 4" descr="H:\АТТЕСТАЦИЯ\СКАН ДОКУМ\Хрестина\проф конкурс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9625" y="836613"/>
            <a:ext cx="7424738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:\АТТЕСТАЦИЯ\СКАН ДОКУМ\Хрестина\цз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163888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 descr="H:\АТТЕСТАЦИЯ\СКАН ДОКУМ\Хрестина\ЦЗН17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91250" y="2682875"/>
            <a:ext cx="2952750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H:\АТТЕСТАЦИЯ\СКАН ДОКУМ\Хрестина\Город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32138" y="1196975"/>
            <a:ext cx="3089275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14. Общественно-педагогическая активность педагога: участие в экспертных комиссиях, в жюри конкурсов, депутатская деятельность и т.д.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1" name="Picture 2" descr="H:\АТТЕСТАЦИЯ\СКАН ДОКУМ\Хрестина\выборы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1268413"/>
            <a:ext cx="4956175" cy="3455987"/>
          </a:xfrm>
          <a:noFill/>
        </p:spPr>
      </p:pic>
      <p:pic>
        <p:nvPicPr>
          <p:cNvPr id="27652" name="Picture 3" descr="H:\АТТЕСТАЦИЯ\СКАН ДОКУМ\Хрестина\крит15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81425" y="4265613"/>
            <a:ext cx="536257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i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15. Поощрения в межаттестационный период </a:t>
            </a:r>
            <a:endParaRPr lang="ru-RU" sz="2800" smtClean="0">
              <a:solidFill>
                <a:schemeClr val="tx2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28775"/>
          <a:ext cx="8229600" cy="4824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59016"/>
                <a:gridCol w="2170584"/>
              </a:tblGrid>
              <a:tr h="9733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Наименование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003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Благодарность ГКУ РМ «ЦЗН Ромодановского района»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2017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504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Благодарность Мордовского Республиканского комитета профсоюза работников агропромышленного комплекса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2017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003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Грамота ГБПОУ РМ «Темниковский сельскохозяйственный колледж»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2015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323850" y="1268413"/>
            <a:ext cx="87122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914400"/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algn="just" defTabSz="914400">
              <a:buFontTx/>
              <a:buChar char="-"/>
            </a:pPr>
            <a:endParaRPr lang="ru-RU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863600"/>
          </a:xfrm>
        </p:spPr>
        <p:txBody>
          <a:bodyPr/>
          <a:lstStyle/>
          <a:p>
            <a:pPr eaLnBrk="1" hangingPunct="1"/>
            <a:r>
              <a:rPr lang="ru-RU" sz="2800" b="1" i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15. Поощрения в межаттестационный период </a:t>
            </a:r>
          </a:p>
        </p:txBody>
      </p:sp>
      <p:pic>
        <p:nvPicPr>
          <p:cNvPr id="29700" name="Picture 4" descr="H:\АТТЕСТАЦИЯ\СКАН ДОКУМ\Хрестина\ПЦК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052513"/>
            <a:ext cx="2952750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 descr="H:\АТТЕСТАЦИЯ\СКАН ДОКУМ\Хрестина\благодарность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87675" y="2276475"/>
            <a:ext cx="3024188" cy="432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 descr="H:\АТТЕСТАЦИЯ\СКАН ДОКУМ\Хрестина\Город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11863" y="1125538"/>
            <a:ext cx="295116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G:\АТТЕСТАЦИЯ\СКАН ДОКУМ\Хрестина\выписка из приказ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0"/>
            <a:ext cx="75739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АТТЕСТАЦИЯ\СКАН ДОКУМ\Хрестина\реорганиз1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260350"/>
            <a:ext cx="432117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H:\АТТЕСТАЦИЯ\СКАН ДОКУМ\Хрестина\реорганиз2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16450" y="188913"/>
            <a:ext cx="45275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2388"/>
            <a:ext cx="9144000" cy="680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АТТЕСТАЦИЯ\СКАН ДОКУМ\Хрестина\дипло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313" y="0"/>
            <a:ext cx="8969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G:\АТТЕСТАЦИЯ\СКАН ДОКУМ\Хрестина\21 - 0002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260350"/>
            <a:ext cx="4298950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2" descr="G:\АТТЕСТАЦИЯ\СКАН ДОКУМ\Хрестина\21 - 0001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60350"/>
            <a:ext cx="4672013" cy="635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G:\АТТЕСТАЦИЯ\СКАН ДОКУМ\Хрестина\хар по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5663" y="0"/>
            <a:ext cx="4892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0"/>
            <a:ext cx="8229600" cy="955675"/>
          </a:xfrm>
        </p:spPr>
        <p:txBody>
          <a:bodyPr/>
          <a:lstStyle/>
          <a:p>
            <a:pPr eaLnBrk="1" hangingPunct="1"/>
            <a:r>
              <a:rPr lang="ru-RU" sz="2800" b="1" i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Повышение квалификации, профессиональная переподготовка, обучение в аспирантуре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844675"/>
            <a:ext cx="8643938" cy="4392613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ru-RU" sz="2000" smtClean="0"/>
          </a:p>
          <a:p>
            <a:pPr algn="just" eaLnBrk="1" hangingPunct="1">
              <a:buFont typeface="Wingdings" pitchFamily="2" charset="2"/>
              <a:buNone/>
            </a:pPr>
            <a:endParaRPr lang="ru-RU" sz="2000" smtClean="0">
              <a:solidFill>
                <a:srgbClr val="0000CC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ru-RU" sz="2000" i="1" smtClean="0">
              <a:solidFill>
                <a:srgbClr val="280099"/>
              </a:solidFill>
            </a:endParaRPr>
          </a:p>
          <a:p>
            <a:pPr eaLnBrk="1" hangingPunct="1"/>
            <a:endParaRPr lang="ru-RU" smtClean="0">
              <a:solidFill>
                <a:srgbClr val="FF99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288" y="1397000"/>
          <a:ext cx="8353425" cy="4552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2088232"/>
                <a:gridCol w="1282678"/>
                <a:gridCol w="2893786"/>
              </a:tblGrid>
              <a:tr h="10505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Вид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повышения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квалификации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Год 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место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прохождения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Кол- во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часов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Тема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007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курсы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г. Саранск, МРИО,   2014г.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108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Совершенствование образовательной деятельности в условиях модернизации профессионального образования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010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Онлайн- семинар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АНО «Санкт-Петербургский центр ДПО» 2016г.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ИКТ- компетентность педагога и практические вопросы внедрения и эксплуатации информационной системы образовательного учреждения в соответствии с требованиями ФГОС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4160</TotalTime>
  <Words>711</Words>
  <Application>Microsoft Office PowerPoint</Application>
  <PresentationFormat>Экран (4:3)</PresentationFormat>
  <Paragraphs>172</Paragraphs>
  <Slides>28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MS Gothic</vt:lpstr>
      <vt:lpstr>Calibri</vt:lpstr>
      <vt:lpstr>Times New Roman</vt:lpstr>
      <vt:lpstr>Wingdings</vt:lpstr>
      <vt:lpstr>Lucida Sans Unicode</vt:lpstr>
      <vt:lpstr>Тема Office</vt:lpstr>
      <vt:lpstr>Министерство образования РМ Портфолио   Хрестиной  Нины Александровны  мастера производственного обучения  ГБПОУ РМ «Кемлянский  аграрный колледж»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1. Повышение квалификации, профессиональная переподготовка, обучение в аспирантуре </vt:lpstr>
      <vt:lpstr>Слайд 10</vt:lpstr>
      <vt:lpstr>Слайд 11</vt:lpstr>
      <vt:lpstr>Слайд 12</vt:lpstr>
      <vt:lpstr>Слайд 13</vt:lpstr>
      <vt:lpstr> 2. Применение информационно-коммуникационных технологий </vt:lpstr>
      <vt:lpstr>3. Наличие учебно-планирующей документации</vt:lpstr>
      <vt:lpstr>4. Результаты сдачи экзаменов обучающихся на присвоение квалификационных разрядов</vt:lpstr>
      <vt:lpstr>8. Публикации: печатные издания, электронные ресурсы </vt:lpstr>
      <vt:lpstr> 9. Наличие  авторских программ, методических разработок </vt:lpstr>
      <vt:lpstr> 10. Выступления на научно-практических конференциях, педагогических чтениях, семинарах, секциях, методических объединениях </vt:lpstr>
      <vt:lpstr> 10. Выступления на научно-практических конференциях, педагогических чтениях, семинарах, секциях, методических объединениях </vt:lpstr>
      <vt:lpstr>Слайд 21</vt:lpstr>
      <vt:lpstr>11. Проведение открытых уроков, мастер-классов, мероприятий</vt:lpstr>
      <vt:lpstr> 11. Проведение открытых уроков, мастер-классов, мероприятий </vt:lpstr>
      <vt:lpstr>13. Участие в конкурсах различной направленности</vt:lpstr>
      <vt:lpstr>Слайд 25</vt:lpstr>
      <vt:lpstr>14. Общественно-педагогическая активность педагога: участие в экспертных комиссиях, в жюри конкурсов, депутатская деятельность и т.д. </vt:lpstr>
      <vt:lpstr>15. Поощрения в межаттестационный период </vt:lpstr>
      <vt:lpstr>15. Поощрения в межаттестационный период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ПНПО в развитии (модернизации) образования страны</dc:title>
  <dc:creator>User User</dc:creator>
  <cp:lastModifiedBy>Dacha</cp:lastModifiedBy>
  <cp:revision>362</cp:revision>
  <cp:lastPrinted>1601-01-01T00:00:00Z</cp:lastPrinted>
  <dcterms:created xsi:type="dcterms:W3CDTF">2010-08-04T11:06:49Z</dcterms:created>
  <dcterms:modified xsi:type="dcterms:W3CDTF">2017-11-16T14:47:08Z</dcterms:modified>
</cp:coreProperties>
</file>